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81" r:id="rId3"/>
    <p:sldId id="258" r:id="rId4"/>
    <p:sldId id="2571" r:id="rId5"/>
    <p:sldId id="2570" r:id="rId6"/>
    <p:sldId id="2574" r:id="rId7"/>
    <p:sldId id="2578" r:id="rId8"/>
    <p:sldId id="2572" r:id="rId9"/>
    <p:sldId id="257" r:id="rId10"/>
    <p:sldId id="2579" r:id="rId11"/>
    <p:sldId id="2569" r:id="rId12"/>
    <p:sldId id="2575" r:id="rId13"/>
    <p:sldId id="2576" r:id="rId14"/>
    <p:sldId id="2580"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1" autoAdjust="0"/>
    <p:restoredTop sz="84953" autoAdjust="0"/>
  </p:normalViewPr>
  <p:slideViewPr>
    <p:cSldViewPr snapToGrid="0">
      <p:cViewPr>
        <p:scale>
          <a:sx n="74" d="100"/>
          <a:sy n="74" d="100"/>
        </p:scale>
        <p:origin x="-1176"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Sundman (Ksk)" userId="2a6be394-d09a-453a-bb80-64472a7f1151" providerId="ADAL" clId="{A2D230B5-9D88-4372-BA20-280DA4DDFEB4}"/>
    <pc:docChg chg="modSld">
      <pc:chgData name="Helena Sundman (Ksk)" userId="2a6be394-d09a-453a-bb80-64472a7f1151" providerId="ADAL" clId="{A2D230B5-9D88-4372-BA20-280DA4DDFEB4}" dt="2026-08-19T15:50:15.046" v="0" actId="20577"/>
      <pc:docMkLst>
        <pc:docMk/>
      </pc:docMkLst>
      <pc:sldChg chg="modNotesTx">
        <pc:chgData name="Helena Sundman (Ksk)" userId="2a6be394-d09a-453a-bb80-64472a7f1151" providerId="ADAL" clId="{A2D230B5-9D88-4372-BA20-280DA4DDFEB4}" dt="2026-08-19T15:50:15.046" v="0" actId="20577"/>
        <pc:sldMkLst>
          <pc:docMk/>
          <pc:sldMk cId="1354339675" sldId="258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3A31A-34C0-42CA-AFAD-41EE3B918B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54E87582-BDCF-404C-B117-D2A3505EBA3E}">
      <dgm:prSet/>
      <dgm:spPr/>
      <dgm:t>
        <a:bodyPr/>
        <a:lstStyle/>
        <a:p>
          <a:endParaRPr lang="sv-SE" b="1" dirty="0"/>
        </a:p>
        <a:p>
          <a:r>
            <a:rPr lang="sv-SE" b="1" dirty="0"/>
            <a:t>Förord</a:t>
          </a:r>
          <a:br>
            <a:rPr lang="sv-SE" b="1" dirty="0"/>
          </a:br>
          <a:endParaRPr lang="sv-SE" dirty="0"/>
        </a:p>
      </dgm:t>
      <dgm:extLst>
        <a:ext uri="{E40237B7-FDA0-4F09-8148-C483321AD2D9}">
          <dgm14:cNvPr xmlns:dgm14="http://schemas.microsoft.com/office/drawing/2010/diagram" id="0" name="" descr="Rubrikord på lila platta: Förord&#10;&#10;&#10;"/>
        </a:ext>
      </dgm:extLst>
    </dgm:pt>
    <dgm:pt modelId="{A65D2EC1-4610-44A5-BB50-90EAAF25442A}" type="parTrans" cxnId="{667476D2-67F7-4FC7-9B2D-9CE9BC27D050}">
      <dgm:prSet/>
      <dgm:spPr/>
      <dgm:t>
        <a:bodyPr/>
        <a:lstStyle/>
        <a:p>
          <a:endParaRPr lang="sv-SE"/>
        </a:p>
      </dgm:t>
    </dgm:pt>
    <dgm:pt modelId="{A1736EC5-8FA7-4B4C-B871-863E0C068694}" type="sibTrans" cxnId="{667476D2-67F7-4FC7-9B2D-9CE9BC27D050}">
      <dgm:prSet/>
      <dgm:spPr/>
      <dgm:t>
        <a:bodyPr/>
        <a:lstStyle/>
        <a:p>
          <a:endParaRPr lang="sv-SE"/>
        </a:p>
      </dgm:t>
    </dgm:pt>
    <dgm:pt modelId="{C2E0B547-D4CA-4C7E-A41D-B40FECADD4EF}" type="pres">
      <dgm:prSet presAssocID="{8953A31A-34C0-42CA-AFAD-41EE3B918B39}" presName="linear" presStyleCnt="0">
        <dgm:presLayoutVars>
          <dgm:animLvl val="lvl"/>
          <dgm:resizeHandles val="exact"/>
        </dgm:presLayoutVars>
      </dgm:prSet>
      <dgm:spPr/>
    </dgm:pt>
    <dgm:pt modelId="{299D3ADB-853A-45CC-933D-EEADC2EF9D7D}" type="pres">
      <dgm:prSet presAssocID="{54E87582-BDCF-404C-B117-D2A3505EBA3E}" presName="parentText" presStyleLbl="node1" presStyleIdx="0" presStyleCnt="1" custLinFactNeighborX="-871" custLinFactNeighborY="21363">
        <dgm:presLayoutVars>
          <dgm:chMax val="0"/>
          <dgm:bulletEnabled val="1"/>
        </dgm:presLayoutVars>
      </dgm:prSet>
      <dgm:spPr/>
    </dgm:pt>
  </dgm:ptLst>
  <dgm:cxnLst>
    <dgm:cxn modelId="{04B58482-9677-4A5D-A481-991651202D39}" type="presOf" srcId="{8953A31A-34C0-42CA-AFAD-41EE3B918B39}" destId="{C2E0B547-D4CA-4C7E-A41D-B40FECADD4EF}" srcOrd="0" destOrd="0" presId="urn:microsoft.com/office/officeart/2005/8/layout/vList2"/>
    <dgm:cxn modelId="{667476D2-67F7-4FC7-9B2D-9CE9BC27D050}" srcId="{8953A31A-34C0-42CA-AFAD-41EE3B918B39}" destId="{54E87582-BDCF-404C-B117-D2A3505EBA3E}" srcOrd="0" destOrd="0" parTransId="{A65D2EC1-4610-44A5-BB50-90EAAF25442A}" sibTransId="{A1736EC5-8FA7-4B4C-B871-863E0C068694}"/>
    <dgm:cxn modelId="{49477DDC-AABF-48AE-96F2-6BBBE7A69B3E}" type="presOf" srcId="{54E87582-BDCF-404C-B117-D2A3505EBA3E}" destId="{299D3ADB-853A-45CC-933D-EEADC2EF9D7D}" srcOrd="0" destOrd="0" presId="urn:microsoft.com/office/officeart/2005/8/layout/vList2"/>
    <dgm:cxn modelId="{8AADEB5C-CA53-41DD-A370-F6A99DD30987}" type="presParOf" srcId="{C2E0B547-D4CA-4C7E-A41D-B40FECADD4EF}" destId="{299D3ADB-853A-45CC-933D-EEADC2EF9D7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D3ADB-853A-45CC-933D-EEADC2EF9D7D}">
      <dsp:nvSpPr>
        <dsp:cNvPr id="0" name=""/>
        <dsp:cNvSpPr/>
      </dsp:nvSpPr>
      <dsp:spPr>
        <a:xfrm>
          <a:off x="0" y="27980"/>
          <a:ext cx="11072308" cy="1404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sv-SE" sz="2400" b="1" kern="1200" dirty="0"/>
        </a:p>
        <a:p>
          <a:pPr marL="0" lvl="0" indent="0" algn="l" defTabSz="1066800">
            <a:lnSpc>
              <a:spcPct val="90000"/>
            </a:lnSpc>
            <a:spcBef>
              <a:spcPct val="0"/>
            </a:spcBef>
            <a:spcAft>
              <a:spcPct val="35000"/>
            </a:spcAft>
            <a:buNone/>
          </a:pPr>
          <a:r>
            <a:rPr lang="sv-SE" sz="2400" b="1" kern="1200" dirty="0"/>
            <a:t>Förord</a:t>
          </a:r>
          <a:br>
            <a:rPr lang="sv-SE" sz="2400" b="1" kern="1200" dirty="0"/>
          </a:br>
          <a:endParaRPr lang="sv-SE" sz="2400" kern="1200" dirty="0"/>
        </a:p>
      </dsp:txBody>
      <dsp:txXfrm>
        <a:off x="68538" y="96518"/>
        <a:ext cx="10935232" cy="12669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14B54-5793-497E-BF3B-0A2D712E1B4F}" type="datetimeFigureOut">
              <a:rPr lang="sv-SE" smtClean="0"/>
              <a:t>2026-08-19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33B6D-7620-47BA-819B-768D510C7BEF}" type="slidenum">
              <a:rPr lang="sv-SE" smtClean="0"/>
              <a:t>‹#›</a:t>
            </a:fld>
            <a:endParaRPr lang="sv-SE"/>
          </a:p>
        </p:txBody>
      </p:sp>
    </p:spTree>
    <p:extLst>
      <p:ext uri="{BB962C8B-B14F-4D97-AF65-F5344CB8AC3E}">
        <p14:creationId xmlns:p14="http://schemas.microsoft.com/office/powerpoint/2010/main" val="428453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1</a:t>
            </a:fld>
            <a:endParaRPr lang="sv-SE" dirty="0"/>
          </a:p>
        </p:txBody>
      </p:sp>
    </p:spTree>
    <p:extLst>
      <p:ext uri="{BB962C8B-B14F-4D97-AF65-F5344CB8AC3E}">
        <p14:creationId xmlns:p14="http://schemas.microsoft.com/office/powerpoint/2010/main" val="3617004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här listan kan kännas överväldigande vid första anblick – poängen är inte att ha allt på en gång. Tänk på det som ett förråd du bygger upp gradvis — genom att ibland handla lite extra av det du ändå använder. Utgå från vad du och din familj faktiskt äter och gillar. </a:t>
            </a:r>
          </a:p>
          <a:p>
            <a:endParaRPr lang="sv-SE" dirty="0"/>
          </a:p>
          <a:p>
            <a:pPr>
              <a:lnSpc>
                <a:spcPct val="110000"/>
              </a:lnSpc>
              <a:spcBef>
                <a:spcPts val="2500"/>
              </a:spcBef>
              <a:buSzPct val="125000"/>
              <a:buFont typeface="Wingdings" panose="05000000000000000000" pitchFamily="2" charset="2"/>
              <a:buChar char="§"/>
            </a:pPr>
            <a:r>
              <a:rPr lang="en-US" sz="1200" dirty="0"/>
              <a:t>Rent </a:t>
            </a:r>
            <a:r>
              <a:rPr lang="en-US" sz="1200" dirty="0" err="1"/>
              <a:t>dricksvatten</a:t>
            </a:r>
            <a:r>
              <a:rPr lang="en-US" sz="1200" dirty="0"/>
              <a:t> </a:t>
            </a:r>
            <a:r>
              <a:rPr lang="en-US" sz="1200" dirty="0" err="1"/>
              <a:t>gör</a:t>
            </a:r>
            <a:r>
              <a:rPr lang="en-US" sz="1200" dirty="0"/>
              <a:t> </a:t>
            </a:r>
            <a:r>
              <a:rPr lang="en-US" sz="1200" dirty="0" err="1"/>
              <a:t>så</a:t>
            </a:r>
            <a:r>
              <a:rPr lang="en-US" sz="1200" dirty="0"/>
              <a:t> att du </a:t>
            </a:r>
            <a:r>
              <a:rPr lang="en-US" sz="1200" dirty="0" err="1"/>
              <a:t>mår</a:t>
            </a:r>
            <a:r>
              <a:rPr lang="en-US" sz="1200" dirty="0"/>
              <a:t> bra och kan </a:t>
            </a:r>
            <a:r>
              <a:rPr lang="en-US" sz="1200" dirty="0" err="1"/>
              <a:t>överleva</a:t>
            </a:r>
            <a:r>
              <a:rPr lang="en-US" sz="1200" dirty="0"/>
              <a:t> under </a:t>
            </a:r>
            <a:r>
              <a:rPr lang="en-US" sz="1200" dirty="0" err="1"/>
              <a:t>en</a:t>
            </a:r>
            <a:r>
              <a:rPr lang="en-US" sz="1200" dirty="0"/>
              <a:t> kris. </a:t>
            </a:r>
            <a:br>
              <a:rPr lang="en-US" sz="1200" dirty="0"/>
            </a:br>
            <a:r>
              <a:rPr lang="sv-SE" sz="1200" dirty="0"/>
              <a:t>Vatten: 3–5 liter/person/dag</a:t>
            </a:r>
            <a:endParaRPr lang="en-US" sz="1200" dirty="0"/>
          </a:p>
          <a:p>
            <a:pPr>
              <a:lnSpc>
                <a:spcPct val="110000"/>
              </a:lnSpc>
              <a:spcBef>
                <a:spcPts val="2500"/>
              </a:spcBef>
              <a:buSzPct val="125000"/>
              <a:buFont typeface="Wingdings" panose="05000000000000000000" pitchFamily="2" charset="2"/>
              <a:buChar char="§"/>
            </a:pPr>
            <a:r>
              <a:rPr lang="en-US" sz="1200" dirty="0"/>
              <a:t>Mat och </a:t>
            </a:r>
            <a:r>
              <a:rPr lang="en-US" sz="1200" dirty="0" err="1"/>
              <a:t>energi</a:t>
            </a:r>
            <a:r>
              <a:rPr lang="en-US" sz="1200" dirty="0"/>
              <a:t> är </a:t>
            </a:r>
            <a:r>
              <a:rPr lang="en-US" sz="1200" dirty="0" err="1"/>
              <a:t>nödvändigt</a:t>
            </a:r>
            <a:r>
              <a:rPr lang="en-US" sz="1200" dirty="0"/>
              <a:t> för </a:t>
            </a:r>
            <a:r>
              <a:rPr lang="en-US" sz="1200" dirty="0" err="1"/>
              <a:t>kroppen</a:t>
            </a:r>
            <a:r>
              <a:rPr lang="en-US" sz="1200" dirty="0"/>
              <a:t> under </a:t>
            </a:r>
            <a:r>
              <a:rPr lang="en-US" sz="1200" dirty="0" err="1"/>
              <a:t>krissituationer</a:t>
            </a:r>
            <a:r>
              <a:rPr lang="en-US" sz="1200" dirty="0"/>
              <a:t>.</a:t>
            </a:r>
          </a:p>
          <a:p>
            <a:pPr>
              <a:lnSpc>
                <a:spcPct val="110000"/>
              </a:lnSpc>
              <a:spcBef>
                <a:spcPts val="2500"/>
              </a:spcBef>
              <a:buSzPct val="125000"/>
              <a:buFont typeface="Wingdings" panose="05000000000000000000" pitchFamily="2" charset="2"/>
              <a:buChar char="§"/>
            </a:pPr>
            <a:r>
              <a:rPr lang="en-US" sz="1200" dirty="0" err="1"/>
              <a:t>Hålla</a:t>
            </a:r>
            <a:r>
              <a:rPr lang="en-US" sz="1200" dirty="0"/>
              <a:t> </a:t>
            </a:r>
            <a:r>
              <a:rPr lang="en-US" sz="1200" dirty="0" err="1"/>
              <a:t>värme</a:t>
            </a:r>
            <a:r>
              <a:rPr lang="en-US" sz="1200" dirty="0"/>
              <a:t> </a:t>
            </a:r>
            <a:r>
              <a:rPr lang="en-US" sz="1200" dirty="0" err="1"/>
              <a:t>spelar</a:t>
            </a:r>
            <a:r>
              <a:rPr lang="en-US" sz="1200" dirty="0"/>
              <a:t> </a:t>
            </a:r>
            <a:r>
              <a:rPr lang="en-US" sz="1200" dirty="0" err="1"/>
              <a:t>stor</a:t>
            </a:r>
            <a:r>
              <a:rPr lang="en-US" sz="1200" dirty="0"/>
              <a:t> roll, </a:t>
            </a:r>
            <a:r>
              <a:rPr lang="en-US" sz="1200" dirty="0" err="1"/>
              <a:t>särskilt</a:t>
            </a:r>
            <a:r>
              <a:rPr lang="en-US" sz="1200" dirty="0"/>
              <a:t> under </a:t>
            </a:r>
            <a:r>
              <a:rPr lang="en-US" sz="1200" dirty="0" err="1"/>
              <a:t>kalla</a:t>
            </a:r>
            <a:r>
              <a:rPr lang="en-US" sz="1200" dirty="0"/>
              <a:t> </a:t>
            </a:r>
            <a:r>
              <a:rPr lang="en-US" sz="1200" dirty="0" err="1"/>
              <a:t>perioder</a:t>
            </a:r>
            <a:r>
              <a:rPr lang="en-US" sz="1200" dirty="0"/>
              <a:t>.</a:t>
            </a:r>
          </a:p>
          <a:p>
            <a:pPr>
              <a:lnSpc>
                <a:spcPct val="110000"/>
              </a:lnSpc>
              <a:spcBef>
                <a:spcPts val="2500"/>
              </a:spcBef>
              <a:buSzPct val="125000"/>
              <a:buFont typeface="Wingdings" panose="05000000000000000000" pitchFamily="2" charset="2"/>
              <a:buChar char="§"/>
            </a:pPr>
            <a:r>
              <a:rPr lang="en-US" sz="1200" dirty="0" err="1"/>
              <a:t>Säker</a:t>
            </a:r>
            <a:r>
              <a:rPr lang="en-US" sz="1200" dirty="0"/>
              <a:t> information och </a:t>
            </a:r>
            <a:r>
              <a:rPr lang="en-US" sz="1200" dirty="0" err="1"/>
              <a:t>kommunikation</a:t>
            </a:r>
            <a:r>
              <a:rPr lang="en-US" sz="1200" dirty="0"/>
              <a:t> </a:t>
            </a:r>
            <a:r>
              <a:rPr lang="en-US" sz="1200" dirty="0" err="1"/>
              <a:t>behövs</a:t>
            </a:r>
            <a:r>
              <a:rPr lang="en-US" sz="1200" dirty="0"/>
              <a:t> för </a:t>
            </a:r>
            <a:r>
              <a:rPr lang="en-US" sz="1200" dirty="0" err="1"/>
              <a:t>rätt</a:t>
            </a:r>
            <a:r>
              <a:rPr lang="en-US" sz="1200" dirty="0"/>
              <a:t> </a:t>
            </a:r>
            <a:r>
              <a:rPr lang="en-US" sz="1200" dirty="0" err="1"/>
              <a:t>beslut</a:t>
            </a:r>
            <a:r>
              <a:rPr lang="en-US" sz="1200" dirty="0"/>
              <a:t>. Radio med </a:t>
            </a:r>
            <a:r>
              <a:rPr lang="en-US" sz="1200" dirty="0" err="1"/>
              <a:t>batteri</a:t>
            </a:r>
            <a:r>
              <a:rPr lang="en-US" sz="1200" dirty="0"/>
              <a:t> </a:t>
            </a:r>
            <a:r>
              <a:rPr lang="en-US" sz="1200" dirty="0" err="1"/>
              <a:t>eller</a:t>
            </a:r>
            <a:r>
              <a:rPr lang="en-US" sz="1200" dirty="0"/>
              <a:t> </a:t>
            </a:r>
            <a:r>
              <a:rPr lang="en-US" sz="1200" dirty="0" err="1"/>
              <a:t>vev</a:t>
            </a:r>
            <a:r>
              <a:rPr lang="en-US" sz="1200" dirty="0"/>
              <a:t>. Extra </a:t>
            </a:r>
            <a:r>
              <a:rPr lang="en-US" sz="1200" dirty="0" err="1"/>
              <a:t>batteri</a:t>
            </a:r>
            <a:r>
              <a:rPr lang="en-US" sz="1200" dirty="0"/>
              <a:t> till </a:t>
            </a:r>
            <a:r>
              <a:rPr lang="en-US" sz="1200" dirty="0" err="1"/>
              <a:t>dator</a:t>
            </a:r>
            <a:r>
              <a:rPr lang="en-US" sz="1200" dirty="0"/>
              <a:t> och </a:t>
            </a:r>
            <a:r>
              <a:rPr lang="en-US" sz="1200" dirty="0" err="1"/>
              <a:t>telefon</a:t>
            </a:r>
            <a:r>
              <a:rPr lang="en-US" sz="1200" dirty="0"/>
              <a:t>.</a:t>
            </a:r>
          </a:p>
          <a:p>
            <a:pPr>
              <a:lnSpc>
                <a:spcPct val="110000"/>
              </a:lnSpc>
              <a:spcBef>
                <a:spcPts val="2500"/>
              </a:spcBef>
              <a:buSzPct val="125000"/>
              <a:buFont typeface="Wingdings" panose="05000000000000000000" pitchFamily="2" charset="2"/>
              <a:buChar char="§"/>
            </a:pPr>
            <a:r>
              <a:rPr lang="en-US" sz="1200" dirty="0" err="1"/>
              <a:t>Hälsa</a:t>
            </a:r>
            <a:r>
              <a:rPr lang="en-US" sz="1200" dirty="0"/>
              <a:t>, </a:t>
            </a:r>
            <a:r>
              <a:rPr lang="en-US" sz="1200" dirty="0" err="1"/>
              <a:t>hygien</a:t>
            </a:r>
            <a:r>
              <a:rPr lang="en-US" sz="1200" dirty="0"/>
              <a:t> som </a:t>
            </a:r>
            <a:r>
              <a:rPr lang="en-US" sz="1200" dirty="0" err="1"/>
              <a:t>läkemedel</a:t>
            </a:r>
            <a:r>
              <a:rPr lang="en-US" sz="1200" dirty="0"/>
              <a:t>, </a:t>
            </a:r>
            <a:r>
              <a:rPr lang="en-US" sz="1200" dirty="0" err="1"/>
              <a:t>första</a:t>
            </a:r>
            <a:r>
              <a:rPr lang="en-US" sz="1200" dirty="0"/>
              <a:t> </a:t>
            </a:r>
            <a:r>
              <a:rPr lang="en-US" sz="1200" dirty="0" err="1"/>
              <a:t>hjälpen</a:t>
            </a:r>
            <a:r>
              <a:rPr lang="en-US" sz="1200" dirty="0"/>
              <a:t> är viktiga för att vi </a:t>
            </a:r>
            <a:r>
              <a:rPr lang="en-US" sz="1200" dirty="0" err="1"/>
              <a:t>inte</a:t>
            </a:r>
            <a:r>
              <a:rPr lang="en-US" sz="1200" dirty="0"/>
              <a:t> ska </a:t>
            </a:r>
            <a:r>
              <a:rPr lang="en-US" sz="1200" dirty="0" err="1"/>
              <a:t>bli</a:t>
            </a:r>
            <a:r>
              <a:rPr lang="en-US" sz="1200" dirty="0"/>
              <a:t> </a:t>
            </a:r>
            <a:r>
              <a:rPr lang="en-US" sz="1200" dirty="0" err="1"/>
              <a:t>sjuka</a:t>
            </a:r>
            <a:r>
              <a:rPr lang="en-US" sz="1200" dirty="0"/>
              <a:t>.</a:t>
            </a:r>
          </a:p>
          <a:p>
            <a:pPr>
              <a:lnSpc>
                <a:spcPct val="110000"/>
              </a:lnSpc>
              <a:spcBef>
                <a:spcPts val="2500"/>
              </a:spcBef>
              <a:buSzPct val="125000"/>
              <a:buFont typeface="Wingdings" panose="05000000000000000000" pitchFamily="2" charset="2"/>
              <a:buChar char="§"/>
            </a:pPr>
            <a:r>
              <a:rPr lang="en-US" sz="1200" dirty="0"/>
              <a:t>Hur vi </a:t>
            </a:r>
            <a:r>
              <a:rPr lang="en-US" sz="1200" dirty="0" err="1"/>
              <a:t>betalar</a:t>
            </a:r>
            <a:r>
              <a:rPr lang="en-US" sz="1200" dirty="0"/>
              <a:t> under </a:t>
            </a:r>
            <a:r>
              <a:rPr lang="en-US" sz="1200" dirty="0" err="1"/>
              <a:t>en</a:t>
            </a:r>
            <a:r>
              <a:rPr lang="en-US" sz="1200" dirty="0"/>
              <a:t> kris – med </a:t>
            </a:r>
            <a:r>
              <a:rPr lang="en-US" sz="1200" dirty="0" err="1"/>
              <a:t>kontanter</a:t>
            </a:r>
            <a:r>
              <a:rPr lang="en-US" sz="1200" dirty="0"/>
              <a:t> om </a:t>
            </a:r>
            <a:r>
              <a:rPr lang="en-US" sz="1200" dirty="0" err="1"/>
              <a:t>digitala</a:t>
            </a:r>
            <a:r>
              <a:rPr lang="en-US" sz="1200" dirty="0"/>
              <a:t> system </a:t>
            </a:r>
            <a:r>
              <a:rPr lang="en-US" sz="1200" dirty="0" err="1"/>
              <a:t>slutar</a:t>
            </a:r>
            <a:r>
              <a:rPr lang="en-US" sz="1200" dirty="0"/>
              <a:t> </a:t>
            </a:r>
            <a:r>
              <a:rPr lang="en-US" sz="1200" dirty="0" err="1"/>
              <a:t>fungera</a:t>
            </a:r>
            <a:r>
              <a:rPr lang="en-US" sz="1200" dirty="0"/>
              <a:t>.</a:t>
            </a:r>
          </a:p>
          <a:p>
            <a:endParaRPr lang="sv-SE" dirty="0"/>
          </a:p>
          <a:p>
            <a:endParaRPr lang="sv-SE" dirty="0"/>
          </a:p>
          <a:p>
            <a:endParaRPr lang="sv-SE" dirty="0"/>
          </a:p>
          <a:p>
            <a:r>
              <a:rPr lang="sv-SE" dirty="0"/>
              <a:t>Understryk i slutet av denna lista det som står i den gula pratbubblan.</a:t>
            </a:r>
          </a:p>
        </p:txBody>
      </p:sp>
      <p:sp>
        <p:nvSpPr>
          <p:cNvPr id="4" name="Platshållare för bildnummer 3"/>
          <p:cNvSpPr>
            <a:spLocks noGrp="1"/>
          </p:cNvSpPr>
          <p:nvPr>
            <p:ph type="sldNum" sz="quarter" idx="5"/>
          </p:nvPr>
        </p:nvSpPr>
        <p:spPr/>
        <p:txBody>
          <a:bodyPr/>
          <a:lstStyle/>
          <a:p>
            <a:fld id="{33D33B6D-7620-47BA-819B-768D510C7BEF}" type="slidenum">
              <a:rPr lang="sv-SE" smtClean="0"/>
              <a:t>10</a:t>
            </a:fld>
            <a:endParaRPr lang="sv-SE"/>
          </a:p>
        </p:txBody>
      </p:sp>
    </p:spTree>
    <p:extLst>
      <p:ext uri="{BB962C8B-B14F-4D97-AF65-F5344CB8AC3E}">
        <p14:creationId xmlns:p14="http://schemas.microsoft.com/office/powerpoint/2010/main" val="4186111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Övergången</a:t>
            </a:r>
            <a:r>
              <a:rPr lang="en-US" dirty="0"/>
              <a:t> </a:t>
            </a:r>
            <a:r>
              <a:rPr lang="en-US" dirty="0" err="1"/>
              <a:t>från</a:t>
            </a:r>
            <a:r>
              <a:rPr lang="en-US" dirty="0"/>
              <a:t> information till dialog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Dialogövning</a:t>
            </a:r>
            <a:r>
              <a:rPr lang="en-US" dirty="0"/>
              <a:t>: Nu </a:t>
            </a:r>
            <a:r>
              <a:rPr lang="en-US" dirty="0" err="1"/>
              <a:t>går</a:t>
            </a:r>
            <a:r>
              <a:rPr lang="en-US" dirty="0"/>
              <a:t> vi </a:t>
            </a:r>
            <a:r>
              <a:rPr lang="en-US" dirty="0" err="1"/>
              <a:t>vidare</a:t>
            </a:r>
            <a:r>
              <a:rPr lang="en-US" dirty="0"/>
              <a:t> till det </a:t>
            </a:r>
            <a:r>
              <a:rPr lang="en-US" dirty="0" err="1"/>
              <a:t>personliga</a:t>
            </a:r>
            <a:r>
              <a:rPr lang="en-US" dirty="0"/>
              <a:t> och </a:t>
            </a:r>
            <a:r>
              <a:rPr lang="en-US" dirty="0" err="1"/>
              <a:t>handlingsinriktade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Dela in </a:t>
            </a:r>
            <a:r>
              <a:rPr lang="en-US" dirty="0" err="1"/>
              <a:t>medarbetarna</a:t>
            </a:r>
            <a:r>
              <a:rPr lang="en-US" dirty="0"/>
              <a:t> i </a:t>
            </a:r>
            <a:r>
              <a:rPr lang="en-US" dirty="0" err="1"/>
              <a:t>grupper</a:t>
            </a:r>
            <a:r>
              <a:rPr lang="en-US" dirty="0"/>
              <a:t> av 3–5 </a:t>
            </a:r>
            <a:r>
              <a:rPr lang="en-US" dirty="0" err="1"/>
              <a:t>medarbetare</a:t>
            </a:r>
            <a:r>
              <a:rPr lang="en-US" dirty="0"/>
              <a:t> </a:t>
            </a:r>
            <a:r>
              <a:rPr lang="en-US" dirty="0" err="1"/>
              <a:t>beroende</a:t>
            </a:r>
            <a:r>
              <a:rPr lang="en-US" dirty="0"/>
              <a:t> </a:t>
            </a:r>
            <a:r>
              <a:rPr lang="en-US" dirty="0" err="1"/>
              <a:t>på</a:t>
            </a:r>
            <a:r>
              <a:rPr lang="en-US" dirty="0"/>
              <a:t> </a:t>
            </a:r>
            <a:r>
              <a:rPr lang="en-US" dirty="0" err="1"/>
              <a:t>hela</a:t>
            </a:r>
            <a:r>
              <a:rPr lang="en-US" dirty="0"/>
              <a:t> </a:t>
            </a:r>
            <a:r>
              <a:rPr lang="en-US" dirty="0" err="1"/>
              <a:t>gruppens</a:t>
            </a:r>
            <a:r>
              <a:rPr lang="en-US" dirty="0"/>
              <a:t> </a:t>
            </a:r>
            <a:r>
              <a:rPr lang="en-US" dirty="0" err="1"/>
              <a:t>storlek</a:t>
            </a:r>
            <a:r>
              <a:rPr lang="en-US" dirty="0"/>
              <a:t>.</a:t>
            </a:r>
          </a:p>
          <a:p>
            <a:endParaRPr lang="en-US" dirty="0"/>
          </a:p>
          <a:p>
            <a:r>
              <a:rPr lang="en-US" dirty="0" err="1"/>
              <a:t>Låt</a:t>
            </a:r>
            <a:r>
              <a:rPr lang="en-US" dirty="0"/>
              <a:t> dem prata i circa </a:t>
            </a:r>
            <a:r>
              <a:rPr lang="en-US" dirty="0" err="1"/>
              <a:t>tio</a:t>
            </a:r>
            <a:r>
              <a:rPr lang="en-US" dirty="0"/>
              <a:t> </a:t>
            </a:r>
            <a:r>
              <a:rPr lang="en-US" dirty="0" err="1"/>
              <a:t>minuter</a:t>
            </a:r>
            <a:r>
              <a:rPr lang="en-US" dirty="0"/>
              <a:t>.</a:t>
            </a:r>
            <a:br>
              <a:rPr lang="en-US" dirty="0"/>
            </a:br>
            <a:br>
              <a:rPr lang="en-US" dirty="0"/>
            </a:br>
            <a:r>
              <a:rPr lang="en-US" dirty="0"/>
              <a:t>(Du som chef </a:t>
            </a:r>
            <a:r>
              <a:rPr lang="en-US" dirty="0" err="1"/>
              <a:t>behöver</a:t>
            </a:r>
            <a:r>
              <a:rPr lang="en-US" dirty="0"/>
              <a:t> </a:t>
            </a:r>
            <a:r>
              <a:rPr lang="en-US" dirty="0" err="1"/>
              <a:t>inte</a:t>
            </a:r>
            <a:r>
              <a:rPr lang="en-US" dirty="0"/>
              <a:t> </a:t>
            </a:r>
            <a:r>
              <a:rPr lang="en-US" dirty="0" err="1"/>
              <a:t>utge</a:t>
            </a:r>
            <a:r>
              <a:rPr lang="en-US" dirty="0"/>
              <a:t> dig som expert, </a:t>
            </a:r>
            <a:r>
              <a:rPr lang="en-US" dirty="0" err="1"/>
              <a:t>utan</a:t>
            </a:r>
            <a:r>
              <a:rPr lang="en-US" dirty="0"/>
              <a:t> om </a:t>
            </a:r>
            <a:r>
              <a:rPr lang="en-US" dirty="0" err="1"/>
              <a:t>frågor</a:t>
            </a:r>
            <a:r>
              <a:rPr lang="en-US" dirty="0"/>
              <a:t> </a:t>
            </a:r>
            <a:r>
              <a:rPr lang="en-US" dirty="0" err="1"/>
              <a:t>uppstår</a:t>
            </a:r>
            <a:r>
              <a:rPr lang="en-US" dirty="0"/>
              <a:t>. </a:t>
            </a:r>
            <a:r>
              <a:rPr lang="en-US" dirty="0" err="1"/>
              <a:t>Notera</a:t>
            </a:r>
            <a:r>
              <a:rPr lang="en-US" dirty="0"/>
              <a:t> och </a:t>
            </a:r>
            <a:r>
              <a:rPr lang="en-US" dirty="0" err="1"/>
              <a:t>uppmana</a:t>
            </a:r>
            <a:r>
              <a:rPr lang="en-US" dirty="0"/>
              <a:t> folk att </a:t>
            </a:r>
            <a:r>
              <a:rPr lang="en-US" dirty="0" err="1"/>
              <a:t>gå</a:t>
            </a:r>
            <a:r>
              <a:rPr lang="en-US" dirty="0"/>
              <a:t> in </a:t>
            </a:r>
            <a:r>
              <a:rPr lang="en-US" dirty="0" err="1"/>
              <a:t>på</a:t>
            </a:r>
            <a:r>
              <a:rPr lang="en-US" dirty="0"/>
              <a:t> </a:t>
            </a:r>
            <a:r>
              <a:rPr lang="en-US" dirty="0" err="1"/>
              <a:t>samlad</a:t>
            </a:r>
            <a:r>
              <a:rPr lang="en-US" dirty="0"/>
              <a:t> information under “Civil </a:t>
            </a:r>
            <a:r>
              <a:rPr lang="en-US" dirty="0" err="1"/>
              <a:t>beredskap</a:t>
            </a:r>
            <a:r>
              <a:rPr lang="en-US" dirty="0"/>
              <a:t>) Se </a:t>
            </a:r>
            <a:r>
              <a:rPr lang="en-US" dirty="0" err="1"/>
              <a:t>sista</a:t>
            </a:r>
            <a:r>
              <a:rPr lang="en-US" dirty="0"/>
              <a:t> slide.</a:t>
            </a:r>
            <a:br>
              <a:rPr lang="en-US" dirty="0"/>
            </a:br>
            <a:br>
              <a:rPr lang="en-US" dirty="0"/>
            </a:br>
            <a:r>
              <a:rPr lang="en-US" dirty="0"/>
              <a:t>Prata i </a:t>
            </a:r>
            <a:r>
              <a:rPr lang="en-US" dirty="0" err="1"/>
              <a:t>små</a:t>
            </a:r>
            <a:r>
              <a:rPr lang="en-US" dirty="0"/>
              <a:t> </a:t>
            </a:r>
            <a:r>
              <a:rPr lang="en-US" dirty="0" err="1"/>
              <a:t>grupper</a:t>
            </a:r>
            <a:r>
              <a:rPr lang="en-US" dirty="0"/>
              <a:t> om a) </a:t>
            </a:r>
            <a:r>
              <a:rPr lang="en-US" dirty="0" err="1"/>
              <a:t>vad</a:t>
            </a:r>
            <a:r>
              <a:rPr lang="en-US" dirty="0"/>
              <a:t> </a:t>
            </a:r>
            <a:r>
              <a:rPr lang="en-US" dirty="0" err="1"/>
              <a:t>ni</a:t>
            </a:r>
            <a:r>
              <a:rPr lang="en-US" dirty="0"/>
              <a:t> redan </a:t>
            </a:r>
            <a:r>
              <a:rPr lang="en-US" dirty="0" err="1"/>
              <a:t>har</a:t>
            </a:r>
            <a:r>
              <a:rPr lang="en-US" dirty="0"/>
              <a:t> </a:t>
            </a:r>
            <a:r>
              <a:rPr lang="en-US" dirty="0" err="1"/>
              <a:t>hemma</a:t>
            </a:r>
            <a:r>
              <a:rPr lang="en-US" dirty="0"/>
              <a:t> b) </a:t>
            </a:r>
            <a:r>
              <a:rPr lang="en-US" dirty="0" err="1"/>
              <a:t>vad</a:t>
            </a:r>
            <a:r>
              <a:rPr lang="en-US" dirty="0"/>
              <a:t> som </a:t>
            </a:r>
            <a:r>
              <a:rPr lang="en-US" dirty="0" err="1"/>
              <a:t>saknas</a:t>
            </a:r>
            <a:r>
              <a:rPr lang="en-US" dirty="0"/>
              <a:t> c) </a:t>
            </a:r>
            <a:r>
              <a:rPr lang="en-US" dirty="0" err="1"/>
              <a:t>vad</a:t>
            </a:r>
            <a:r>
              <a:rPr lang="en-US" dirty="0"/>
              <a:t> som kan </a:t>
            </a:r>
            <a:r>
              <a:rPr lang="en-US" dirty="0" err="1"/>
              <a:t>ordnas</a:t>
            </a:r>
            <a:r>
              <a:rPr lang="en-US" dirty="0"/>
              <a:t> </a:t>
            </a:r>
            <a:r>
              <a:rPr lang="en-US" dirty="0" err="1"/>
              <a:t>inom</a:t>
            </a:r>
            <a:r>
              <a:rPr lang="en-US" dirty="0"/>
              <a:t> den </a:t>
            </a:r>
            <a:r>
              <a:rPr lang="en-US" dirty="0" err="1"/>
              <a:t>närmaste</a:t>
            </a:r>
            <a:r>
              <a:rPr lang="en-US" dirty="0"/>
              <a:t> </a:t>
            </a:r>
            <a:r>
              <a:rPr lang="en-US" dirty="0" err="1"/>
              <a:t>tiden</a:t>
            </a:r>
            <a:r>
              <a:rPr lang="en-US" dirty="0"/>
              <a:t>. </a:t>
            </a:r>
          </a:p>
          <a:p>
            <a:endParaRPr lang="en-US" dirty="0"/>
          </a:p>
          <a:p>
            <a:r>
              <a:rPr lang="en-US" dirty="0"/>
              <a:t>Det </a:t>
            </a:r>
            <a:r>
              <a:rPr lang="en-US" dirty="0" err="1"/>
              <a:t>här</a:t>
            </a:r>
            <a:r>
              <a:rPr lang="en-US" dirty="0"/>
              <a:t> kan </a:t>
            </a:r>
            <a:r>
              <a:rPr lang="en-US" dirty="0" err="1"/>
              <a:t>göra</a:t>
            </a:r>
            <a:r>
              <a:rPr lang="en-US" dirty="0"/>
              <a:t> </a:t>
            </a:r>
            <a:r>
              <a:rPr lang="en-US" dirty="0" err="1"/>
              <a:t>så</a:t>
            </a:r>
            <a:r>
              <a:rPr lang="en-US" dirty="0"/>
              <a:t> det </a:t>
            </a:r>
            <a:r>
              <a:rPr lang="en-US" dirty="0" err="1"/>
              <a:t>känns</a:t>
            </a:r>
            <a:r>
              <a:rPr lang="en-US" dirty="0"/>
              <a:t> </a:t>
            </a:r>
            <a:r>
              <a:rPr lang="en-US" dirty="0" err="1"/>
              <a:t>mindre</a:t>
            </a:r>
            <a:r>
              <a:rPr lang="en-US" dirty="0"/>
              <a:t> </a:t>
            </a:r>
            <a:r>
              <a:rPr lang="en-US" dirty="0" err="1"/>
              <a:t>svårt</a:t>
            </a:r>
            <a:r>
              <a:rPr lang="en-US" dirty="0"/>
              <a:t> att komma </a:t>
            </a:r>
            <a:r>
              <a:rPr lang="en-US" dirty="0" err="1"/>
              <a:t>igång</a:t>
            </a:r>
            <a:r>
              <a:rPr lang="en-US" dirty="0"/>
              <a:t>. </a:t>
            </a:r>
          </a:p>
          <a:p>
            <a:endParaRPr lang="en-US" dirty="0"/>
          </a:p>
          <a:p>
            <a:r>
              <a:rPr lang="en-US" dirty="0" err="1"/>
              <a:t>Många</a:t>
            </a:r>
            <a:r>
              <a:rPr lang="en-US" dirty="0"/>
              <a:t> sitter </a:t>
            </a:r>
            <a:r>
              <a:rPr lang="en-US" dirty="0" err="1"/>
              <a:t>nog</a:t>
            </a:r>
            <a:r>
              <a:rPr lang="en-US" dirty="0"/>
              <a:t> i </a:t>
            </a:r>
            <a:r>
              <a:rPr lang="en-US" dirty="0" err="1"/>
              <a:t>samma</a:t>
            </a:r>
            <a:r>
              <a:rPr lang="en-US" dirty="0"/>
              <a:t> situation. </a:t>
            </a:r>
          </a:p>
          <a:p>
            <a:r>
              <a:rPr lang="en-US" dirty="0"/>
              <a:t>Du som chef kan </a:t>
            </a:r>
            <a:r>
              <a:rPr lang="en-US" dirty="0" err="1"/>
              <a:t>betona</a:t>
            </a:r>
            <a:r>
              <a:rPr lang="en-US" dirty="0"/>
              <a:t> att det </a:t>
            </a:r>
            <a:r>
              <a:rPr lang="en-US" dirty="0" err="1"/>
              <a:t>inte</a:t>
            </a:r>
            <a:r>
              <a:rPr lang="en-US" dirty="0"/>
              <a:t> </a:t>
            </a:r>
            <a:r>
              <a:rPr lang="en-US" dirty="0" err="1"/>
              <a:t>finns</a:t>
            </a:r>
            <a:r>
              <a:rPr lang="en-US" dirty="0"/>
              <a:t> </a:t>
            </a:r>
            <a:r>
              <a:rPr lang="en-US" dirty="0" err="1"/>
              <a:t>några</a:t>
            </a:r>
            <a:r>
              <a:rPr lang="en-US" dirty="0"/>
              <a:t> </a:t>
            </a:r>
            <a:r>
              <a:rPr lang="en-US" dirty="0" err="1"/>
              <a:t>rätt</a:t>
            </a:r>
            <a:r>
              <a:rPr lang="en-US" dirty="0"/>
              <a:t> </a:t>
            </a:r>
            <a:r>
              <a:rPr lang="en-US" dirty="0" err="1"/>
              <a:t>eller</a:t>
            </a:r>
            <a:r>
              <a:rPr lang="en-US" dirty="0"/>
              <a:t> </a:t>
            </a:r>
            <a:r>
              <a:rPr lang="en-US" dirty="0" err="1"/>
              <a:t>fel</a:t>
            </a:r>
            <a:r>
              <a:rPr lang="en-US" dirty="0"/>
              <a:t> </a:t>
            </a:r>
            <a:r>
              <a:rPr lang="en-US" dirty="0" err="1"/>
              <a:t>svar</a:t>
            </a:r>
            <a:r>
              <a:rPr lang="en-US" dirty="0"/>
              <a:t> och nu </a:t>
            </a:r>
            <a:r>
              <a:rPr lang="en-US" dirty="0" err="1"/>
              <a:t>står</a:t>
            </a:r>
            <a:r>
              <a:rPr lang="en-US" dirty="0"/>
              <a:t> </a:t>
            </a:r>
            <a:r>
              <a:rPr lang="en-US" dirty="0" err="1"/>
              <a:t>lärande</a:t>
            </a:r>
            <a:r>
              <a:rPr lang="en-US" dirty="0"/>
              <a:t> i centrum, </a:t>
            </a:r>
            <a:r>
              <a:rPr lang="en-US" dirty="0" err="1"/>
              <a:t>inte</a:t>
            </a:r>
            <a:r>
              <a:rPr lang="en-US" dirty="0"/>
              <a:t> prestation. </a:t>
            </a:r>
          </a:p>
          <a:p>
            <a:endParaRPr lang="en-US" dirty="0"/>
          </a:p>
          <a:p>
            <a:r>
              <a:rPr lang="en-US" dirty="0" err="1"/>
              <a:t>Efter</a:t>
            </a:r>
            <a:r>
              <a:rPr lang="en-US" dirty="0"/>
              <a:t> </a:t>
            </a:r>
            <a:r>
              <a:rPr lang="en-US" dirty="0" err="1"/>
              <a:t>gruppdiskussionen</a:t>
            </a:r>
            <a:r>
              <a:rPr lang="en-US" dirty="0"/>
              <a:t>: Be ett par </a:t>
            </a:r>
            <a:r>
              <a:rPr lang="en-US" dirty="0" err="1"/>
              <a:t>exempel</a:t>
            </a:r>
            <a:r>
              <a:rPr lang="en-US" dirty="0"/>
              <a:t> delas i </a:t>
            </a:r>
            <a:r>
              <a:rPr lang="en-US" dirty="0" err="1"/>
              <a:t>helgrupp</a:t>
            </a:r>
            <a:r>
              <a:rPr lang="en-US" dirty="0"/>
              <a:t>. Kanske ser </a:t>
            </a:r>
            <a:r>
              <a:rPr lang="en-US" dirty="0" err="1"/>
              <a:t>ni</a:t>
            </a:r>
            <a:r>
              <a:rPr lang="en-US" dirty="0"/>
              <a:t> </a:t>
            </a:r>
            <a:r>
              <a:rPr lang="en-US" dirty="0" err="1"/>
              <a:t>mönster</a:t>
            </a:r>
            <a:r>
              <a:rPr lang="en-US" dirty="0"/>
              <a:t> – t ex att </a:t>
            </a:r>
            <a:r>
              <a:rPr lang="en-US" dirty="0" err="1"/>
              <a:t>många</a:t>
            </a:r>
            <a:r>
              <a:rPr lang="en-US" dirty="0"/>
              <a:t> </a:t>
            </a:r>
            <a:r>
              <a:rPr lang="en-US" dirty="0" err="1"/>
              <a:t>saknar</a:t>
            </a:r>
            <a:r>
              <a:rPr lang="en-US" dirty="0"/>
              <a:t> </a:t>
            </a:r>
            <a:r>
              <a:rPr lang="en-US" dirty="0" err="1"/>
              <a:t>vattenförvaring</a:t>
            </a:r>
            <a:r>
              <a:rPr lang="en-US" dirty="0"/>
              <a:t> </a:t>
            </a:r>
            <a:r>
              <a:rPr lang="en-US" dirty="0" err="1"/>
              <a:t>eller</a:t>
            </a:r>
            <a:r>
              <a:rPr lang="en-US" dirty="0"/>
              <a:t> radio. Lyft </a:t>
            </a:r>
            <a:r>
              <a:rPr lang="en-US" dirty="0" err="1"/>
              <a:t>vad</a:t>
            </a:r>
            <a:r>
              <a:rPr lang="en-US" dirty="0"/>
              <a:t> som </a:t>
            </a:r>
            <a:r>
              <a:rPr lang="en-US" dirty="0" err="1"/>
              <a:t>framkommer</a:t>
            </a:r>
            <a:r>
              <a:rPr lang="en-US" dirty="0"/>
              <a:t>. Detta </a:t>
            </a:r>
            <a:r>
              <a:rPr lang="en-US" dirty="0" err="1"/>
              <a:t>stärker</a:t>
            </a:r>
            <a:r>
              <a:rPr lang="en-US" dirty="0"/>
              <a:t> </a:t>
            </a:r>
            <a:r>
              <a:rPr lang="en-US" dirty="0" err="1"/>
              <a:t>känslan</a:t>
            </a:r>
            <a:r>
              <a:rPr lang="en-US" dirty="0"/>
              <a:t> av att </a:t>
            </a:r>
            <a:r>
              <a:rPr lang="en-US" dirty="0" err="1"/>
              <a:t>hemberedskap</a:t>
            </a:r>
            <a:r>
              <a:rPr lang="en-US" dirty="0"/>
              <a:t> är </a:t>
            </a:r>
            <a:r>
              <a:rPr lang="en-US" dirty="0" err="1"/>
              <a:t>något</a:t>
            </a:r>
            <a:r>
              <a:rPr lang="en-US" dirty="0"/>
              <a:t> vi </a:t>
            </a:r>
            <a:r>
              <a:rPr lang="en-US" dirty="0" err="1"/>
              <a:t>bygger</a:t>
            </a:r>
            <a:r>
              <a:rPr lang="en-US" dirty="0"/>
              <a:t> </a:t>
            </a:r>
            <a:r>
              <a:rPr lang="en-US" dirty="0" err="1"/>
              <a:t>tillsammans</a:t>
            </a:r>
            <a:r>
              <a:rPr lang="en-US" dirty="0"/>
              <a:t>, </a:t>
            </a:r>
            <a:r>
              <a:rPr lang="en-US" dirty="0" err="1"/>
              <a:t>steg</a:t>
            </a:r>
            <a:r>
              <a:rPr lang="en-US" dirty="0"/>
              <a:t> för </a:t>
            </a:r>
            <a:r>
              <a:rPr lang="en-US" dirty="0" err="1"/>
              <a:t>steg</a:t>
            </a:r>
            <a:r>
              <a:rPr lang="en-US" dirty="0"/>
              <a:t>.
</a:t>
            </a:r>
          </a:p>
        </p:txBody>
      </p:sp>
      <p:sp>
        <p:nvSpPr>
          <p:cNvPr id="4" name="Slide Number Placeholder 3"/>
          <p:cNvSpPr>
            <a:spLocks noGrp="1"/>
          </p:cNvSpPr>
          <p:nvPr>
            <p:ph type="sldNum" sz="quarter" idx="5"/>
          </p:nvPr>
        </p:nvSpPr>
        <p:spPr/>
        <p:txBody>
          <a:bodyPr/>
          <a:lstStyle/>
          <a:p>
            <a:fld id="{A1DD7E18-A339-4B6C-99E0-EF84AE0524DD}" type="slidenum">
              <a:t>11</a:t>
            </a:fld>
            <a:endParaRPr lang="en-US"/>
          </a:p>
        </p:txBody>
      </p:sp>
    </p:spTree>
    <p:extLst>
      <p:ext uri="{BB962C8B-B14F-4D97-AF65-F5344CB8AC3E}">
        <p14:creationId xmlns:p14="http://schemas.microsoft.com/office/powerpoint/2010/main" val="2692153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Denna </a:t>
            </a:r>
            <a:r>
              <a:rPr lang="en-US" dirty="0" err="1"/>
              <a:t>bild</a:t>
            </a:r>
            <a:r>
              <a:rPr lang="en-US" dirty="0"/>
              <a:t> </a:t>
            </a:r>
            <a:r>
              <a:rPr lang="en-US" dirty="0" err="1"/>
              <a:t>sammanfattar</a:t>
            </a:r>
            <a:r>
              <a:rPr lang="en-US" dirty="0"/>
              <a:t> de </a:t>
            </a:r>
            <a:r>
              <a:rPr lang="en-US" dirty="0" err="1"/>
              <a:t>viktigaste</a:t>
            </a:r>
            <a:r>
              <a:rPr lang="en-US" dirty="0"/>
              <a:t> </a:t>
            </a:r>
            <a:r>
              <a:rPr lang="en-US" dirty="0" err="1"/>
              <a:t>budskapen</a:t>
            </a:r>
            <a:r>
              <a:rPr lang="en-US" dirty="0"/>
              <a:t> som </a:t>
            </a:r>
            <a:r>
              <a:rPr lang="en-US" dirty="0" err="1"/>
              <a:t>deltagarna</a:t>
            </a:r>
            <a:r>
              <a:rPr lang="en-US" dirty="0"/>
              <a:t> ska ta med sig </a:t>
            </a:r>
          </a:p>
          <a:p>
            <a:endParaRPr lang="en-US" dirty="0"/>
          </a:p>
          <a:p>
            <a:endParaRPr lang="en-US" dirty="0"/>
          </a:p>
          <a:p>
            <a:endParaRPr lang="en-US" dirty="0"/>
          </a:p>
          <a:p>
            <a:r>
              <a:rPr lang="en-US" b="1" dirty="0" err="1"/>
              <a:t>Först</a:t>
            </a:r>
            <a:r>
              <a:rPr lang="en-US" b="1" dirty="0"/>
              <a:t> och </a:t>
            </a:r>
            <a:r>
              <a:rPr lang="en-US" b="1" dirty="0" err="1"/>
              <a:t>främst</a:t>
            </a:r>
            <a:r>
              <a:rPr lang="en-US" b="1" dirty="0"/>
              <a:t> </a:t>
            </a:r>
            <a:r>
              <a:rPr lang="en-US" dirty="0" err="1"/>
              <a:t>att</a:t>
            </a:r>
            <a:r>
              <a:rPr lang="en-US" dirty="0"/>
              <a:t> alla </a:t>
            </a:r>
            <a:r>
              <a:rPr lang="en-US" dirty="0" err="1"/>
              <a:t>har</a:t>
            </a:r>
            <a:r>
              <a:rPr lang="en-US" dirty="0"/>
              <a:t> </a:t>
            </a:r>
            <a:r>
              <a:rPr lang="en-US" dirty="0" err="1"/>
              <a:t>ett</a:t>
            </a:r>
            <a:r>
              <a:rPr lang="en-US" dirty="0"/>
              <a:t> </a:t>
            </a:r>
            <a:r>
              <a:rPr lang="en-US" dirty="0" err="1"/>
              <a:t>ansvar</a:t>
            </a:r>
            <a:r>
              <a:rPr lang="en-US" dirty="0"/>
              <a:t> för sin </a:t>
            </a:r>
            <a:r>
              <a:rPr lang="en-US" dirty="0" err="1"/>
              <a:t>egen</a:t>
            </a:r>
            <a:r>
              <a:rPr lang="en-US" dirty="0"/>
              <a:t> </a:t>
            </a:r>
            <a:r>
              <a:rPr lang="en-US" dirty="0" err="1"/>
              <a:t>beredskap</a:t>
            </a:r>
            <a:r>
              <a:rPr lang="en-US" dirty="0"/>
              <a:t>, </a:t>
            </a:r>
            <a:r>
              <a:rPr lang="en-US" dirty="0" err="1"/>
              <a:t>utifrån</a:t>
            </a:r>
            <a:r>
              <a:rPr lang="en-US" dirty="0"/>
              <a:t> </a:t>
            </a:r>
            <a:r>
              <a:rPr lang="en-US" dirty="0" err="1"/>
              <a:t>sina</a:t>
            </a:r>
            <a:r>
              <a:rPr lang="en-US" dirty="0"/>
              <a:t> </a:t>
            </a:r>
            <a:r>
              <a:rPr lang="en-US" dirty="0" err="1"/>
              <a:t>förutsättningar</a:t>
            </a:r>
            <a:r>
              <a:rPr lang="en-US" dirty="0"/>
              <a:t>. </a:t>
            </a:r>
          </a:p>
          <a:p>
            <a:endParaRPr lang="en-US" dirty="0"/>
          </a:p>
          <a:p>
            <a:r>
              <a:rPr lang="en-US" b="1" dirty="0"/>
              <a:t>För det </a:t>
            </a:r>
            <a:r>
              <a:rPr lang="en-US" b="1" dirty="0" err="1"/>
              <a:t>andra</a:t>
            </a:r>
            <a:r>
              <a:rPr lang="en-US" b="1" dirty="0"/>
              <a:t> </a:t>
            </a:r>
            <a:r>
              <a:rPr lang="en-US" dirty="0" err="1"/>
              <a:t>att</a:t>
            </a:r>
            <a:r>
              <a:rPr lang="en-US" dirty="0"/>
              <a:t> </a:t>
            </a:r>
            <a:r>
              <a:rPr lang="en-US" dirty="0" err="1"/>
              <a:t>små</a:t>
            </a:r>
            <a:r>
              <a:rPr lang="en-US" dirty="0"/>
              <a:t> </a:t>
            </a:r>
            <a:r>
              <a:rPr lang="en-US" dirty="0" err="1"/>
              <a:t>steg</a:t>
            </a:r>
            <a:r>
              <a:rPr lang="en-US" dirty="0"/>
              <a:t> </a:t>
            </a:r>
            <a:r>
              <a:rPr lang="en-US" dirty="0" err="1"/>
              <a:t>räcker</a:t>
            </a:r>
            <a:r>
              <a:rPr lang="en-US" dirty="0"/>
              <a:t> </a:t>
            </a:r>
            <a:r>
              <a:rPr lang="en-US" dirty="0" err="1"/>
              <a:t>långt</a:t>
            </a:r>
            <a:r>
              <a:rPr lang="en-US" dirty="0"/>
              <a:t>; man </a:t>
            </a:r>
            <a:r>
              <a:rPr lang="en-US" dirty="0" err="1"/>
              <a:t>behöver</a:t>
            </a:r>
            <a:r>
              <a:rPr lang="en-US" dirty="0"/>
              <a:t> </a:t>
            </a:r>
            <a:r>
              <a:rPr lang="en-US" dirty="0" err="1"/>
              <a:t>inte</a:t>
            </a:r>
            <a:r>
              <a:rPr lang="en-US" dirty="0"/>
              <a:t> </a:t>
            </a:r>
            <a:r>
              <a:rPr lang="en-US" dirty="0" err="1"/>
              <a:t>vara</a:t>
            </a:r>
            <a:r>
              <a:rPr lang="en-US" dirty="0"/>
              <a:t> </a:t>
            </a:r>
            <a:r>
              <a:rPr lang="en-US" dirty="0" err="1"/>
              <a:t>färdig</a:t>
            </a:r>
            <a:r>
              <a:rPr lang="en-US" dirty="0"/>
              <a:t>, det </a:t>
            </a:r>
            <a:r>
              <a:rPr lang="en-US" dirty="0" err="1"/>
              <a:t>viktiga</a:t>
            </a:r>
            <a:r>
              <a:rPr lang="en-US" dirty="0"/>
              <a:t> </a:t>
            </a:r>
            <a:r>
              <a:rPr lang="en-US" dirty="0" err="1"/>
              <a:t>är</a:t>
            </a:r>
            <a:r>
              <a:rPr lang="en-US" dirty="0"/>
              <a:t> </a:t>
            </a:r>
            <a:r>
              <a:rPr lang="en-US" dirty="0" err="1"/>
              <a:t>att</a:t>
            </a:r>
            <a:r>
              <a:rPr lang="en-US" dirty="0"/>
              <a:t> ha </a:t>
            </a:r>
            <a:r>
              <a:rPr lang="en-US" dirty="0" err="1"/>
              <a:t>börjat</a:t>
            </a:r>
            <a:r>
              <a:rPr lang="en-US" dirty="0"/>
              <a:t>. </a:t>
            </a:r>
          </a:p>
          <a:p>
            <a:endParaRPr lang="en-US" dirty="0"/>
          </a:p>
          <a:p>
            <a:r>
              <a:rPr lang="en-US" b="1" dirty="0"/>
              <a:t>För det </a:t>
            </a:r>
            <a:r>
              <a:rPr lang="en-US" b="1" dirty="0" err="1"/>
              <a:t>tredje</a:t>
            </a:r>
            <a:r>
              <a:rPr lang="en-US" b="1" dirty="0"/>
              <a:t> </a:t>
            </a:r>
            <a:r>
              <a:rPr lang="en-US" dirty="0" err="1"/>
              <a:t>att</a:t>
            </a:r>
            <a:r>
              <a:rPr lang="en-US" dirty="0"/>
              <a:t> </a:t>
            </a:r>
            <a:r>
              <a:rPr lang="en-US" dirty="0" err="1"/>
              <a:t>individuell</a:t>
            </a:r>
            <a:r>
              <a:rPr lang="en-US" dirty="0"/>
              <a:t> </a:t>
            </a:r>
            <a:r>
              <a:rPr lang="en-US" dirty="0" err="1"/>
              <a:t>beredskap</a:t>
            </a:r>
            <a:r>
              <a:rPr lang="en-US" dirty="0"/>
              <a:t> </a:t>
            </a:r>
            <a:r>
              <a:rPr lang="en-US" dirty="0" err="1"/>
              <a:t>bidrar</a:t>
            </a:r>
            <a:r>
              <a:rPr lang="en-US" dirty="0"/>
              <a:t> till </a:t>
            </a:r>
            <a:r>
              <a:rPr lang="en-US" dirty="0" err="1"/>
              <a:t>samhällets</a:t>
            </a:r>
            <a:r>
              <a:rPr lang="en-US" dirty="0"/>
              <a:t> </a:t>
            </a:r>
            <a:r>
              <a:rPr lang="en-US" dirty="0" err="1"/>
              <a:t>gemensamma</a:t>
            </a:r>
            <a:r>
              <a:rPr lang="en-US" dirty="0"/>
              <a:t> </a:t>
            </a:r>
            <a:r>
              <a:rPr lang="en-US" dirty="0" err="1"/>
              <a:t>styrka</a:t>
            </a:r>
            <a:r>
              <a:rPr lang="en-US" dirty="0"/>
              <a:t> och </a:t>
            </a:r>
            <a:r>
              <a:rPr lang="en-US" dirty="0" err="1"/>
              <a:t>motståndskraft</a:t>
            </a:r>
            <a:r>
              <a:rPr lang="en-US" dirty="0"/>
              <a:t>. </a:t>
            </a:r>
          </a:p>
          <a:p>
            <a:r>
              <a:rPr lang="en-US" dirty="0"/>
              <a:t>Du som </a:t>
            </a:r>
            <a:r>
              <a:rPr lang="en-US" dirty="0" err="1"/>
              <a:t>lärare</a:t>
            </a:r>
            <a:r>
              <a:rPr lang="en-US" dirty="0"/>
              <a:t> kan </a:t>
            </a:r>
            <a:r>
              <a:rPr lang="en-US" dirty="0" err="1"/>
              <a:t>här</a:t>
            </a:r>
            <a:r>
              <a:rPr lang="en-US" dirty="0"/>
              <a:t> </a:t>
            </a:r>
            <a:r>
              <a:rPr lang="en-US" dirty="0" err="1"/>
              <a:t>koppla</a:t>
            </a:r>
            <a:r>
              <a:rPr lang="en-US" dirty="0"/>
              <a:t> </a:t>
            </a:r>
            <a:r>
              <a:rPr lang="en-US" dirty="0" err="1"/>
              <a:t>tillbaka</a:t>
            </a:r>
            <a:r>
              <a:rPr lang="en-US" dirty="0"/>
              <a:t> till </a:t>
            </a:r>
            <a:r>
              <a:rPr lang="en-US" dirty="0" err="1"/>
              <a:t>kommunens</a:t>
            </a:r>
            <a:r>
              <a:rPr lang="en-US" dirty="0"/>
              <a:t> roll i </a:t>
            </a:r>
            <a:r>
              <a:rPr lang="en-US" dirty="0" err="1"/>
              <a:t>totalförsvaret</a:t>
            </a:r>
            <a:r>
              <a:rPr lang="en-US" dirty="0"/>
              <a:t> och </a:t>
            </a:r>
            <a:r>
              <a:rPr lang="en-US" dirty="0" err="1"/>
              <a:t>hur</a:t>
            </a:r>
            <a:r>
              <a:rPr lang="en-US" dirty="0"/>
              <a:t> </a:t>
            </a:r>
            <a:r>
              <a:rPr lang="en-US" dirty="0" err="1"/>
              <a:t>varje</a:t>
            </a:r>
            <a:r>
              <a:rPr lang="en-US" dirty="0"/>
              <a:t> </a:t>
            </a:r>
            <a:r>
              <a:rPr lang="en-US" dirty="0" err="1"/>
              <a:t>studerandes</a:t>
            </a:r>
            <a:r>
              <a:rPr lang="en-US" dirty="0"/>
              <a:t> </a:t>
            </a:r>
            <a:r>
              <a:rPr lang="en-US" dirty="0" err="1"/>
              <a:t>eller</a:t>
            </a:r>
            <a:r>
              <a:rPr lang="en-US" dirty="0"/>
              <a:t> </a:t>
            </a:r>
            <a:r>
              <a:rPr lang="en-US" dirty="0" err="1"/>
              <a:t>elevs</a:t>
            </a:r>
            <a:r>
              <a:rPr lang="en-US" dirty="0"/>
              <a:t> </a:t>
            </a:r>
            <a:r>
              <a:rPr lang="en-US" dirty="0" err="1"/>
              <a:t>förberedelser</a:t>
            </a:r>
            <a:r>
              <a:rPr lang="en-US" dirty="0"/>
              <a:t> </a:t>
            </a:r>
            <a:r>
              <a:rPr lang="en-US" dirty="0" err="1"/>
              <a:t>faktiskt</a:t>
            </a:r>
            <a:r>
              <a:rPr lang="en-US" dirty="0"/>
              <a:t> </a:t>
            </a:r>
            <a:r>
              <a:rPr lang="en-US" dirty="0" err="1"/>
              <a:t>gör</a:t>
            </a:r>
            <a:r>
              <a:rPr lang="en-US" dirty="0"/>
              <a:t> </a:t>
            </a:r>
            <a:r>
              <a:rPr lang="en-US" dirty="0" err="1"/>
              <a:t>skillnad</a:t>
            </a:r>
            <a:r>
              <a:rPr lang="en-US" dirty="0"/>
              <a:t> i ett </a:t>
            </a:r>
            <a:r>
              <a:rPr lang="en-US" dirty="0" err="1"/>
              <a:t>större</a:t>
            </a:r>
            <a:r>
              <a:rPr lang="en-US" dirty="0"/>
              <a:t> </a:t>
            </a:r>
            <a:r>
              <a:rPr lang="en-US" dirty="0" err="1"/>
              <a:t>sammanhang</a:t>
            </a:r>
            <a:r>
              <a:rPr lang="en-US" dirty="0"/>
              <a:t>. </a:t>
            </a:r>
          </a:p>
          <a:p>
            <a:endParaRPr lang="en-US" dirty="0"/>
          </a:p>
          <a:p>
            <a:r>
              <a:rPr lang="en-US" b="1" dirty="0"/>
              <a:t>Att </a:t>
            </a:r>
            <a:r>
              <a:rPr lang="en-US" b="1" dirty="0" err="1"/>
              <a:t>understryka</a:t>
            </a:r>
            <a:r>
              <a:rPr lang="en-US" b="1" dirty="0"/>
              <a:t> I </a:t>
            </a:r>
            <a:r>
              <a:rPr lang="en-US" b="1" dirty="0" err="1"/>
              <a:t>slutänden</a:t>
            </a:r>
            <a:r>
              <a:rPr lang="en-US" b="1" dirty="0"/>
              <a:t>:</a:t>
            </a:r>
            <a:br>
              <a:rPr lang="en-US" dirty="0">
                <a:cs typeface="+mn-lt"/>
              </a:rPr>
            </a:br>
            <a:r>
              <a:rPr lang="en-US" dirty="0"/>
              <a:t>Att vi </a:t>
            </a:r>
            <a:r>
              <a:rPr lang="en-US" dirty="0" err="1"/>
              <a:t>har</a:t>
            </a:r>
            <a:r>
              <a:rPr lang="en-US" dirty="0"/>
              <a:t> </a:t>
            </a:r>
            <a:r>
              <a:rPr lang="en-US" dirty="0" err="1"/>
              <a:t>samtal</a:t>
            </a:r>
            <a:r>
              <a:rPr lang="en-US" dirty="0"/>
              <a:t> om </a:t>
            </a:r>
            <a:r>
              <a:rPr lang="en-US" dirty="0" err="1"/>
              <a:t>beredskap</a:t>
            </a:r>
            <a:r>
              <a:rPr lang="en-US" dirty="0"/>
              <a:t> </a:t>
            </a:r>
            <a:r>
              <a:rPr lang="en-US" dirty="0" err="1"/>
              <a:t>visar</a:t>
            </a:r>
            <a:r>
              <a:rPr lang="en-US" dirty="0"/>
              <a:t> att </a:t>
            </a:r>
            <a:r>
              <a:rPr lang="en-US" dirty="0" err="1"/>
              <a:t>detta</a:t>
            </a:r>
            <a:r>
              <a:rPr lang="en-US" dirty="0"/>
              <a:t> är </a:t>
            </a:r>
            <a:r>
              <a:rPr lang="en-US" dirty="0" err="1"/>
              <a:t>en</a:t>
            </a:r>
            <a:r>
              <a:rPr lang="en-US" dirty="0"/>
              <a:t> del av </a:t>
            </a:r>
            <a:r>
              <a:rPr lang="en-US" dirty="0" err="1"/>
              <a:t>vardagsansvaret</a:t>
            </a:r>
            <a:r>
              <a:rPr lang="en-US" dirty="0"/>
              <a:t>, </a:t>
            </a:r>
            <a:r>
              <a:rPr lang="en-US" dirty="0" err="1"/>
              <a:t>inte</a:t>
            </a:r>
            <a:r>
              <a:rPr lang="en-US" dirty="0"/>
              <a:t> </a:t>
            </a:r>
            <a:r>
              <a:rPr lang="en-US" dirty="0" err="1"/>
              <a:t>något</a:t>
            </a:r>
            <a:r>
              <a:rPr lang="en-US" dirty="0"/>
              <a:t> </a:t>
            </a:r>
            <a:r>
              <a:rPr lang="en-US" dirty="0" err="1"/>
              <a:t>konstigt</a:t>
            </a:r>
            <a:r>
              <a:rPr lang="en-US" dirty="0"/>
              <a:t>.
</a:t>
            </a:r>
          </a:p>
        </p:txBody>
      </p:sp>
      <p:sp>
        <p:nvSpPr>
          <p:cNvPr id="4" name="Slide Number Placeholder 3"/>
          <p:cNvSpPr>
            <a:spLocks noGrp="1"/>
          </p:cNvSpPr>
          <p:nvPr>
            <p:ph type="sldNum" sz="quarter" idx="5"/>
          </p:nvPr>
        </p:nvSpPr>
        <p:spPr/>
        <p:txBody>
          <a:bodyPr/>
          <a:lstStyle/>
          <a:p>
            <a:fld id="{A1DD7E18-A339-4B6C-99E0-EF84AE0524DD}" type="slidenum">
              <a:t>12</a:t>
            </a:fld>
            <a:endParaRPr lang="en-US"/>
          </a:p>
        </p:txBody>
      </p:sp>
    </p:spTree>
    <p:extLst>
      <p:ext uri="{BB962C8B-B14F-4D97-AF65-F5344CB8AC3E}">
        <p14:creationId xmlns:p14="http://schemas.microsoft.com/office/powerpoint/2010/main" val="2002847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Avsluta</a:t>
            </a:r>
            <a:r>
              <a:rPr lang="en-US" dirty="0"/>
              <a:t> med att </a:t>
            </a:r>
            <a:r>
              <a:rPr lang="en-US" dirty="0" err="1"/>
              <a:t>fokusera</a:t>
            </a:r>
            <a:r>
              <a:rPr lang="en-US" dirty="0"/>
              <a:t> </a:t>
            </a:r>
            <a:r>
              <a:rPr lang="en-US" dirty="0" err="1"/>
              <a:t>på</a:t>
            </a:r>
            <a:r>
              <a:rPr lang="en-US" dirty="0"/>
              <a:t> handling. </a:t>
            </a:r>
            <a:r>
              <a:rPr lang="en-US" dirty="0" err="1"/>
              <a:t>Uppmana</a:t>
            </a:r>
            <a:r>
              <a:rPr lang="en-US" dirty="0"/>
              <a:t> </a:t>
            </a:r>
            <a:r>
              <a:rPr lang="en-US" dirty="0" err="1"/>
              <a:t>studerande</a:t>
            </a:r>
            <a:r>
              <a:rPr lang="en-US" dirty="0"/>
              <a:t> </a:t>
            </a:r>
            <a:r>
              <a:rPr lang="en-US" dirty="0" err="1"/>
              <a:t>eller</a:t>
            </a:r>
            <a:r>
              <a:rPr lang="en-US" dirty="0"/>
              <a:t> </a:t>
            </a:r>
            <a:r>
              <a:rPr lang="en-US" dirty="0" err="1"/>
              <a:t>elever</a:t>
            </a:r>
            <a:r>
              <a:rPr lang="en-US" dirty="0"/>
              <a:t>: “Ta ett </a:t>
            </a:r>
            <a:r>
              <a:rPr lang="en-US" dirty="0" err="1"/>
              <a:t>första</a:t>
            </a:r>
            <a:r>
              <a:rPr lang="en-US" dirty="0"/>
              <a:t> </a:t>
            </a:r>
            <a:r>
              <a:rPr lang="en-US" dirty="0" err="1"/>
              <a:t>steg</a:t>
            </a:r>
            <a:r>
              <a:rPr lang="en-US" dirty="0"/>
              <a:t> redan </a:t>
            </a:r>
            <a:r>
              <a:rPr lang="en-US" dirty="0" err="1"/>
              <a:t>denna</a:t>
            </a:r>
            <a:r>
              <a:rPr lang="en-US" dirty="0"/>
              <a:t> </a:t>
            </a:r>
            <a:r>
              <a:rPr lang="en-US" dirty="0" err="1"/>
              <a:t>vecka</a:t>
            </a:r>
            <a:r>
              <a:rPr lang="en-US" dirty="0"/>
              <a:t>.” Och “</a:t>
            </a:r>
            <a:r>
              <a:rPr lang="en-US" dirty="0" err="1"/>
              <a:t>Börja</a:t>
            </a:r>
            <a:r>
              <a:rPr lang="en-US" dirty="0"/>
              <a:t> </a:t>
            </a:r>
            <a:r>
              <a:rPr lang="en-US" dirty="0" err="1"/>
              <a:t>samtala</a:t>
            </a:r>
            <a:r>
              <a:rPr lang="en-US" dirty="0"/>
              <a:t> om </a:t>
            </a:r>
            <a:r>
              <a:rPr lang="en-US" dirty="0" err="1"/>
              <a:t>beredskap</a:t>
            </a:r>
            <a:endParaRPr lang="en-US" dirty="0"/>
          </a:p>
          <a:p>
            <a:r>
              <a:rPr lang="en-US" dirty="0"/>
              <a:t>bland </a:t>
            </a:r>
            <a:r>
              <a:rPr lang="en-US" dirty="0" err="1"/>
              <a:t>vänner</a:t>
            </a:r>
            <a:r>
              <a:rPr lang="en-US" dirty="0"/>
              <a:t> och </a:t>
            </a:r>
            <a:r>
              <a:rPr lang="en-US" dirty="0" err="1"/>
              <a:t>familj</a:t>
            </a:r>
            <a:r>
              <a:rPr lang="en-US" dirty="0"/>
              <a:t>.</a:t>
            </a:r>
          </a:p>
          <a:p>
            <a:endParaRPr lang="en-US" dirty="0"/>
          </a:p>
          <a:p>
            <a:r>
              <a:rPr lang="en-US" dirty="0"/>
              <a:t>Beredskap </a:t>
            </a:r>
            <a:r>
              <a:rPr lang="en-US" dirty="0" err="1"/>
              <a:t>handlar</a:t>
            </a:r>
            <a:r>
              <a:rPr lang="en-US" dirty="0"/>
              <a:t> </a:t>
            </a:r>
            <a:r>
              <a:rPr lang="en-US" dirty="0" err="1"/>
              <a:t>alltså</a:t>
            </a:r>
            <a:r>
              <a:rPr lang="en-US" dirty="0"/>
              <a:t> </a:t>
            </a:r>
            <a:r>
              <a:rPr lang="en-US" dirty="0" err="1"/>
              <a:t>inte</a:t>
            </a:r>
            <a:r>
              <a:rPr lang="en-US" dirty="0"/>
              <a:t> om att </a:t>
            </a:r>
            <a:r>
              <a:rPr lang="en-US" dirty="0" err="1"/>
              <a:t>skapa</a:t>
            </a:r>
            <a:r>
              <a:rPr lang="en-US" dirty="0"/>
              <a:t> </a:t>
            </a:r>
            <a:r>
              <a:rPr lang="en-US" dirty="0" err="1"/>
              <a:t>oro</a:t>
            </a:r>
            <a:r>
              <a:rPr lang="en-US" dirty="0"/>
              <a:t> – </a:t>
            </a:r>
            <a:r>
              <a:rPr lang="en-US" dirty="0" err="1"/>
              <a:t>tvärtom</a:t>
            </a:r>
            <a:r>
              <a:rPr lang="en-US" dirty="0"/>
              <a:t> </a:t>
            </a:r>
            <a:r>
              <a:rPr lang="en-US" dirty="0" err="1"/>
              <a:t>minskar</a:t>
            </a:r>
            <a:r>
              <a:rPr lang="en-US" dirty="0"/>
              <a:t> det </a:t>
            </a:r>
            <a:r>
              <a:rPr lang="en-US" dirty="0" err="1"/>
              <a:t>stressen</a:t>
            </a:r>
            <a:r>
              <a:rPr lang="en-US" dirty="0"/>
              <a:t> </a:t>
            </a:r>
            <a:r>
              <a:rPr lang="en-US" dirty="0" err="1"/>
              <a:t>genom</a:t>
            </a:r>
            <a:r>
              <a:rPr lang="en-US" dirty="0"/>
              <a:t> att </a:t>
            </a:r>
            <a:r>
              <a:rPr lang="en-US" dirty="0" err="1"/>
              <a:t>ge</a:t>
            </a:r>
            <a:r>
              <a:rPr lang="en-US" dirty="0"/>
              <a:t> </a:t>
            </a:r>
            <a:r>
              <a:rPr lang="en-US" dirty="0" err="1"/>
              <a:t>kontroll</a:t>
            </a:r>
            <a:r>
              <a:rPr lang="en-US" dirty="0"/>
              <a:t> och </a:t>
            </a:r>
            <a:r>
              <a:rPr lang="en-US" dirty="0" err="1"/>
              <a:t>trygghet</a:t>
            </a:r>
            <a:r>
              <a:rPr lang="en-US" dirty="0"/>
              <a:t>.</a:t>
            </a:r>
          </a:p>
          <a:p>
            <a:endParaRPr lang="en-US" dirty="0"/>
          </a:p>
          <a:p>
            <a:pPr marL="285750" indent="-285750">
              <a:lnSpc>
                <a:spcPct val="110000"/>
              </a:lnSpc>
              <a:spcBef>
                <a:spcPts val="2500"/>
              </a:spcBef>
              <a:buSzPct val="125000"/>
              <a:buFont typeface="Wingdings" panose="05000000000000000000" pitchFamily="2" charset="2"/>
              <a:buChar char="§"/>
            </a:pPr>
            <a:r>
              <a:rPr lang="en-US" sz="1800" dirty="0" err="1"/>
              <a:t>Ditt</a:t>
            </a:r>
            <a:r>
              <a:rPr lang="en-US" sz="1800" dirty="0"/>
              <a:t> </a:t>
            </a:r>
            <a:r>
              <a:rPr lang="en-US" sz="1800" dirty="0" err="1"/>
              <a:t>första</a:t>
            </a:r>
            <a:r>
              <a:rPr lang="en-US" sz="1800" dirty="0"/>
              <a:t> </a:t>
            </a:r>
            <a:r>
              <a:rPr lang="en-US" sz="1800" dirty="0" err="1"/>
              <a:t>steg</a:t>
            </a:r>
            <a:r>
              <a:rPr lang="en-US" sz="1800" dirty="0"/>
              <a:t> i </a:t>
            </a:r>
            <a:r>
              <a:rPr lang="en-US" sz="1800" dirty="0" err="1"/>
              <a:t>beredskap</a:t>
            </a:r>
            <a:r>
              <a:rPr lang="en-US" sz="1800" dirty="0"/>
              <a:t> är att </a:t>
            </a:r>
            <a:r>
              <a:rPr lang="en-US" sz="1800" dirty="0" err="1"/>
              <a:t>gå</a:t>
            </a:r>
            <a:r>
              <a:rPr lang="en-US" sz="1800" dirty="0"/>
              <a:t> till </a:t>
            </a:r>
            <a:r>
              <a:rPr lang="en-US" sz="1800" dirty="0" err="1"/>
              <a:t>konkret</a:t>
            </a:r>
            <a:r>
              <a:rPr lang="en-US" sz="1800" dirty="0"/>
              <a:t> handling, som att </a:t>
            </a:r>
            <a:r>
              <a:rPr lang="en-US" sz="1800" dirty="0" err="1"/>
              <a:t>samla</a:t>
            </a:r>
            <a:r>
              <a:rPr lang="en-US" sz="1800" dirty="0"/>
              <a:t> </a:t>
            </a:r>
            <a:r>
              <a:rPr lang="en-US" sz="1800" dirty="0" err="1"/>
              <a:t>vatten</a:t>
            </a:r>
            <a:r>
              <a:rPr lang="en-US" sz="1800" dirty="0"/>
              <a:t> </a:t>
            </a:r>
            <a:r>
              <a:rPr lang="en-US" sz="1800" dirty="0" err="1"/>
              <a:t>eller</a:t>
            </a:r>
            <a:r>
              <a:rPr lang="en-US" sz="1800" dirty="0"/>
              <a:t> </a:t>
            </a:r>
            <a:r>
              <a:rPr lang="en-US" sz="1800" dirty="0" err="1"/>
              <a:t>köpa</a:t>
            </a:r>
            <a:r>
              <a:rPr lang="en-US" sz="1800" dirty="0"/>
              <a:t> </a:t>
            </a:r>
            <a:r>
              <a:rPr lang="en-US" sz="1800" dirty="0" err="1"/>
              <a:t>en</a:t>
            </a:r>
            <a:r>
              <a:rPr lang="en-US" sz="1800" dirty="0"/>
              <a:t> radio redan </a:t>
            </a:r>
            <a:r>
              <a:rPr lang="en-US" sz="1800" dirty="0" err="1"/>
              <a:t>denna</a:t>
            </a:r>
            <a:r>
              <a:rPr lang="en-US" sz="1800" dirty="0"/>
              <a:t> </a:t>
            </a:r>
            <a:r>
              <a:rPr lang="en-US" sz="1800" dirty="0" err="1"/>
              <a:t>vecka</a:t>
            </a:r>
            <a:r>
              <a:rPr lang="en-US" sz="1800" dirty="0"/>
              <a:t> för </a:t>
            </a:r>
            <a:r>
              <a:rPr lang="en-US" sz="1800" dirty="0" err="1"/>
              <a:t>krisberedskap</a:t>
            </a:r>
            <a:r>
              <a:rPr lang="en-US" sz="1800" dirty="0"/>
              <a:t>.</a:t>
            </a:r>
          </a:p>
          <a:p>
            <a:pPr marL="285750" indent="-285750">
              <a:lnSpc>
                <a:spcPct val="110000"/>
              </a:lnSpc>
              <a:spcBef>
                <a:spcPts val="2500"/>
              </a:spcBef>
              <a:buSzPct val="125000"/>
              <a:buFont typeface="Wingdings" panose="05000000000000000000" pitchFamily="2" charset="2"/>
              <a:buChar char="§"/>
            </a:pPr>
            <a:r>
              <a:rPr lang="en-US" sz="1800" dirty="0"/>
              <a:t>Prata med </a:t>
            </a:r>
            <a:r>
              <a:rPr lang="en-US" sz="1800" dirty="0" err="1"/>
              <a:t>familj</a:t>
            </a:r>
            <a:r>
              <a:rPr lang="en-US" sz="1800" dirty="0"/>
              <a:t> och </a:t>
            </a:r>
            <a:r>
              <a:rPr lang="en-US" sz="1800" dirty="0" err="1"/>
              <a:t>vänner</a:t>
            </a:r>
            <a:r>
              <a:rPr lang="en-US" sz="1800" dirty="0"/>
              <a:t> om </a:t>
            </a:r>
            <a:r>
              <a:rPr lang="en-US" sz="1800" dirty="0" err="1"/>
              <a:t>krisberedskap</a:t>
            </a:r>
            <a:r>
              <a:rPr lang="en-US" sz="1800" dirty="0"/>
              <a:t> för att </a:t>
            </a:r>
            <a:r>
              <a:rPr lang="en-US" sz="1800" dirty="0" err="1"/>
              <a:t>stärka</a:t>
            </a:r>
            <a:r>
              <a:rPr lang="en-US" sz="1800" dirty="0"/>
              <a:t> </a:t>
            </a:r>
            <a:r>
              <a:rPr lang="en-US" sz="1800" dirty="0" err="1"/>
              <a:t>gemenskap</a:t>
            </a:r>
            <a:r>
              <a:rPr lang="en-US" sz="1800" dirty="0"/>
              <a:t> och </a:t>
            </a:r>
            <a:r>
              <a:rPr lang="en-US" sz="1800" dirty="0" err="1"/>
              <a:t>kontroll</a:t>
            </a:r>
            <a:r>
              <a:rPr lang="en-US" sz="1800" dirty="0"/>
              <a:t>.</a:t>
            </a:r>
          </a:p>
          <a:p>
            <a:pPr marL="285750" lvl="1" indent="-285750">
              <a:lnSpc>
                <a:spcPct val="110000"/>
              </a:lnSpc>
              <a:buClr>
                <a:schemeClr val="accent1"/>
              </a:buClr>
              <a:buSzPct val="125000"/>
              <a:buFont typeface="Wingdings" panose="05000000000000000000" pitchFamily="2" charset="2"/>
              <a:buChar char="§"/>
            </a:pPr>
            <a:r>
              <a:rPr lang="en-US" sz="1800" dirty="0" err="1"/>
              <a:t>Fortsätt</a:t>
            </a:r>
            <a:r>
              <a:rPr lang="en-US" sz="1800" dirty="0"/>
              <a:t> </a:t>
            </a:r>
            <a:r>
              <a:rPr lang="en-US" sz="1800" dirty="0" err="1"/>
              <a:t>samtalet</a:t>
            </a:r>
            <a:r>
              <a:rPr lang="en-US" sz="1800" dirty="0"/>
              <a:t> </a:t>
            </a:r>
            <a:r>
              <a:rPr lang="en-US" sz="1800" dirty="0" err="1"/>
              <a:t>efter</a:t>
            </a:r>
            <a:r>
              <a:rPr lang="en-US" sz="1800" dirty="0"/>
              <a:t> </a:t>
            </a:r>
            <a:r>
              <a:rPr lang="en-US" sz="1800" dirty="0" err="1"/>
              <a:t>mötet</a:t>
            </a:r>
            <a:r>
              <a:rPr lang="en-US" sz="1800" dirty="0"/>
              <a:t> för att </a:t>
            </a:r>
            <a:r>
              <a:rPr lang="en-US" sz="1800" dirty="0" err="1"/>
              <a:t>göra</a:t>
            </a:r>
            <a:r>
              <a:rPr lang="en-US" sz="1800" dirty="0"/>
              <a:t> </a:t>
            </a:r>
            <a:r>
              <a:rPr lang="en-US" sz="1800" dirty="0" err="1"/>
              <a:t>beredskap</a:t>
            </a:r>
            <a:r>
              <a:rPr lang="en-US" sz="1800" dirty="0"/>
              <a:t> till </a:t>
            </a:r>
            <a:r>
              <a:rPr lang="en-US" sz="1800" dirty="0" err="1"/>
              <a:t>en</a:t>
            </a:r>
            <a:r>
              <a:rPr lang="en-US" sz="1800" dirty="0"/>
              <a:t> </a:t>
            </a:r>
            <a:r>
              <a:rPr lang="en-US" sz="1800" dirty="0" err="1"/>
              <a:t>naturlig</a:t>
            </a:r>
            <a:r>
              <a:rPr lang="en-US" sz="1800" dirty="0"/>
              <a:t> del av </a:t>
            </a:r>
            <a:r>
              <a:rPr lang="en-US" sz="1800" dirty="0" err="1"/>
              <a:t>vardagen</a:t>
            </a:r>
            <a:r>
              <a:rPr lang="en-US" sz="1800" dirty="0"/>
              <a:t>, </a:t>
            </a:r>
            <a:r>
              <a:rPr lang="en-US" sz="1800" dirty="0" err="1"/>
              <a:t>både</a:t>
            </a:r>
            <a:r>
              <a:rPr lang="en-US" sz="1800" dirty="0"/>
              <a:t> </a:t>
            </a:r>
            <a:r>
              <a:rPr lang="en-US" sz="1800" dirty="0" err="1"/>
              <a:t>idag</a:t>
            </a:r>
            <a:r>
              <a:rPr lang="en-US" sz="1800" dirty="0"/>
              <a:t> och i </a:t>
            </a:r>
            <a:r>
              <a:rPr lang="en-US" sz="1800" dirty="0" err="1"/>
              <a:t>framtiden</a:t>
            </a:r>
            <a:r>
              <a:rPr lang="en-US" sz="1800" dirty="0"/>
              <a:t>.</a:t>
            </a:r>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A1DD7E18-A339-4B6C-99E0-EF84AE0524DD}" type="slidenum">
              <a:t>13</a:t>
            </a:fld>
            <a:endParaRPr lang="en-US"/>
          </a:p>
        </p:txBody>
      </p:sp>
    </p:spTree>
    <p:extLst>
      <p:ext uri="{BB962C8B-B14F-4D97-AF65-F5344CB8AC3E}">
        <p14:creationId xmlns:p14="http://schemas.microsoft.com/office/powerpoint/2010/main" val="1751812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14</a:t>
            </a:fld>
            <a:endParaRPr lang="sv-SE"/>
          </a:p>
        </p:txBody>
      </p:sp>
    </p:spTree>
    <p:extLst>
      <p:ext uri="{BB962C8B-B14F-4D97-AF65-F5344CB8AC3E}">
        <p14:creationId xmlns:p14="http://schemas.microsoft.com/office/powerpoint/2010/main" val="2033106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2</a:t>
            </a:fld>
            <a:endParaRPr lang="sv-SE"/>
          </a:p>
        </p:txBody>
      </p:sp>
    </p:spTree>
    <p:extLst>
      <p:ext uri="{BB962C8B-B14F-4D97-AF65-F5344CB8AC3E}">
        <p14:creationId xmlns:p14="http://schemas.microsoft.com/office/powerpoint/2010/main" val="30301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3</a:t>
            </a:fld>
            <a:endParaRPr lang="sv-SE" dirty="0"/>
          </a:p>
        </p:txBody>
      </p:sp>
    </p:spTree>
    <p:extLst>
      <p:ext uri="{BB962C8B-B14F-4D97-AF65-F5344CB8AC3E}">
        <p14:creationId xmlns:p14="http://schemas.microsoft.com/office/powerpoint/2010/main" val="72112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Hemberedskap, </a:t>
            </a:r>
            <a:r>
              <a:rPr lang="sv-SE" dirty="0"/>
              <a:t>vi</a:t>
            </a:r>
            <a:r>
              <a:rPr lang="sv-SE" sz="1200" b="0" i="0" kern="1200" dirty="0">
                <a:solidFill>
                  <a:schemeClr val="tx1"/>
                </a:solidFill>
                <a:effectLst/>
                <a:latin typeface="+mn-lt"/>
                <a:ea typeface="+mn-ea"/>
                <a:cs typeface="+mn-cs"/>
              </a:rPr>
              <a:t> kommer att gå igenom syftet med ämnet och varför det </a:t>
            </a:r>
            <a:r>
              <a:rPr lang="sv-SE" dirty="0"/>
              <a:t>är viktigt för oss som arbetsgivare. </a:t>
            </a:r>
            <a:br>
              <a:rPr lang="sv-SE" sz="1200" b="0" i="0" kern="1200" dirty="0">
                <a:effectLst/>
                <a:cs typeface="+mn-lt"/>
              </a:rPr>
            </a:br>
            <a:r>
              <a:rPr lang="sv-SE" sz="1200" b="0" i="0" kern="1200" dirty="0">
                <a:solidFill>
                  <a:schemeClr val="tx1"/>
                </a:solidFill>
                <a:effectLst/>
                <a:latin typeface="+mn-lt"/>
                <a:ea typeface="+mn-ea"/>
                <a:cs typeface="+mn-cs"/>
              </a:rPr>
              <a:t>Vi ska svara på frågan Varför hemberedskap och vad det är. </a:t>
            </a:r>
          </a:p>
          <a:p>
            <a:r>
              <a:rPr lang="sv-SE" sz="1200" b="0" i="0" kern="1200" dirty="0">
                <a:solidFill>
                  <a:schemeClr val="tx1"/>
                </a:solidFill>
                <a:effectLst/>
                <a:latin typeface="+mn-lt"/>
                <a:ea typeface="+mn-ea"/>
                <a:cs typeface="+mn-cs"/>
              </a:rPr>
              <a:t>Sedan kommer vi att gå igenom grundbehov och ge exempel – vad bör du ha hemma?</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Vi går sedan igenom en dialogövning. </a:t>
            </a:r>
            <a:br>
              <a:rPr lang="sv-SE" sz="1200" b="0" i="0" kern="1200" dirty="0">
                <a:solidFill>
                  <a:schemeClr val="tx1"/>
                </a:solidFill>
                <a:effectLst/>
                <a:latin typeface="+mn-lt"/>
                <a:ea typeface="+mn-ea"/>
                <a:cs typeface="+mn-cs"/>
              </a:rPr>
            </a:br>
            <a:br>
              <a:rPr lang="sv-SE" sz="1200" b="0" i="0" kern="1200" dirty="0">
                <a:solidFill>
                  <a:schemeClr val="tx1"/>
                </a:solidFill>
                <a:effectLst/>
                <a:latin typeface="+mn-lt"/>
                <a:ea typeface="+mn-ea"/>
                <a:cs typeface="+mn-cs"/>
              </a:rPr>
            </a:br>
            <a:r>
              <a:rPr lang="sv-SE" sz="1200" b="0" i="0" kern="1200" dirty="0">
                <a:solidFill>
                  <a:schemeClr val="tx1"/>
                </a:solidFill>
                <a:effectLst/>
                <a:latin typeface="+mn-lt"/>
                <a:ea typeface="+mn-ea"/>
                <a:cs typeface="+mn-cs"/>
              </a:rPr>
              <a:t>Vi kommer även se över några viktiga budskap för dig att ha med dig samt en uppmaning</a:t>
            </a:r>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4</a:t>
            </a:fld>
            <a:endParaRPr lang="sv-SE"/>
          </a:p>
        </p:txBody>
      </p:sp>
    </p:spTree>
    <p:extLst>
      <p:ext uri="{BB962C8B-B14F-4D97-AF65-F5344CB8AC3E}">
        <p14:creationId xmlns:p14="http://schemas.microsoft.com/office/powerpoint/2010/main" val="3454968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0000"/>
              </a:lnSpc>
            </a:pPr>
            <a:r>
              <a:rPr lang="sv-SE" sz="1000" dirty="0"/>
              <a:t>Viktigt för att göra så att du känner dig trygg och vid samhällsstörningar, kris eller i värsta fall krig</a:t>
            </a:r>
          </a:p>
          <a:p>
            <a:pPr>
              <a:lnSpc>
                <a:spcPct val="110000"/>
              </a:lnSpc>
            </a:pPr>
            <a:endParaRPr lang="sv-SE" sz="1000" dirty="0"/>
          </a:p>
          <a:p>
            <a:pPr>
              <a:lnSpc>
                <a:spcPct val="110000"/>
              </a:lnSpc>
            </a:pPr>
            <a:r>
              <a:rPr lang="sv-SE" sz="1000" dirty="0"/>
              <a:t>Vi går igenom information, dialog och reflektion. Inget test. Motivation för dig som studerande att komma igång</a:t>
            </a:r>
            <a:endParaRPr lang="sv-SE" sz="1000" dirty="0">
              <a:cs typeface="Arial"/>
            </a:endParaRPr>
          </a:p>
          <a:p>
            <a:pPr>
              <a:lnSpc>
                <a:spcPct val="110000"/>
              </a:lnSpc>
            </a:pPr>
            <a:endParaRPr lang="sv-SE" sz="1000" dirty="0"/>
          </a:p>
          <a:p>
            <a:pPr>
              <a:lnSpc>
                <a:spcPct val="110000"/>
              </a:lnSpc>
            </a:pPr>
            <a:r>
              <a:rPr lang="sv-SE" sz="1000" dirty="0"/>
              <a:t>Ju enklare det är för dig att förbereda dig och ditt hem desto mindre stress</a:t>
            </a:r>
          </a:p>
          <a:p>
            <a:pPr>
              <a:lnSpc>
                <a:spcPct val="110000"/>
              </a:lnSpc>
            </a:pPr>
            <a:endParaRPr lang="sv-SE" sz="1000" dirty="0"/>
          </a:p>
          <a:p>
            <a:pPr>
              <a:lnSpc>
                <a:spcPct val="110000"/>
              </a:lnSpc>
            </a:pPr>
            <a:r>
              <a:rPr lang="sv-SE" sz="1000" dirty="0"/>
              <a:t>Innehållet kommer från myndigheternas rekommendationer</a:t>
            </a:r>
            <a:endParaRPr lang="sv-SE" sz="1000" dirty="0">
              <a:cs typeface="Arial"/>
            </a:endParaRPr>
          </a:p>
          <a:p>
            <a:pPr>
              <a:lnSpc>
                <a:spcPct val="110000"/>
              </a:lnSpc>
            </a:pPr>
            <a:endParaRPr lang="sv-SE" sz="1000" dirty="0"/>
          </a:p>
          <a:p>
            <a:pPr>
              <a:lnSpc>
                <a:spcPct val="110000"/>
              </a:lnSpc>
            </a:pPr>
            <a:r>
              <a:rPr lang="sv-SE" sz="1000" dirty="0"/>
              <a:t>Många andra kommuner går just nu igenom hur vi kan stärka vår hemberedskap</a:t>
            </a:r>
            <a:endParaRPr lang="sv-SE" sz="1000" dirty="0">
              <a:cs typeface="Arial"/>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5</a:t>
            </a:fld>
            <a:endParaRPr lang="sv-SE"/>
          </a:p>
        </p:txBody>
      </p:sp>
    </p:spTree>
    <p:extLst>
      <p:ext uri="{BB962C8B-B14F-4D97-AF65-F5344CB8AC3E}">
        <p14:creationId xmlns:p14="http://schemas.microsoft.com/office/powerpoint/2010/main" val="172764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FB7D9-B18E-D9A5-2637-B24287A3345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5C5E6A-565D-81E5-0AD2-21EF256F7C1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B1FDB39-491C-3690-DE2B-8FDDA1F58805}"/>
              </a:ext>
            </a:extLst>
          </p:cNvPr>
          <p:cNvSpPr>
            <a:spLocks noGrp="1"/>
          </p:cNvSpPr>
          <p:nvPr>
            <p:ph type="body" idx="1"/>
          </p:nvPr>
        </p:nvSpPr>
        <p:spPr/>
        <p:txBody>
          <a:bodyPr/>
          <a:lstStyle/>
          <a:p>
            <a:pPr>
              <a:lnSpc>
                <a:spcPct val="110000"/>
              </a:lnSpc>
              <a:spcBef>
                <a:spcPts val="2500"/>
              </a:spcBef>
              <a:buSzPct val="125000"/>
              <a:buFont typeface="Wingdings" panose="05000000000000000000" pitchFamily="2" charset="2"/>
              <a:buChar char="§"/>
            </a:pPr>
            <a:r>
              <a:rPr lang="en-US" sz="1200" dirty="0" err="1"/>
              <a:t>Samhället</a:t>
            </a:r>
            <a:r>
              <a:rPr lang="en-US" sz="1200" dirty="0"/>
              <a:t> är </a:t>
            </a:r>
            <a:r>
              <a:rPr lang="en-US" sz="1200" dirty="0" err="1"/>
              <a:t>sårbart</a:t>
            </a:r>
            <a:endParaRPr lang="en-US" sz="1200" dirty="0">
              <a:cs typeface="Arial"/>
            </a:endParaRPr>
          </a:p>
          <a:p>
            <a:pPr>
              <a:lnSpc>
                <a:spcPct val="110000"/>
              </a:lnSpc>
              <a:spcBef>
                <a:spcPts val="2500"/>
              </a:spcBef>
              <a:buSzPct val="125000"/>
              <a:buFont typeface="Wingdings" panose="05000000000000000000" pitchFamily="2" charset="2"/>
              <a:buChar char="§"/>
            </a:pPr>
            <a:r>
              <a:rPr lang="en-US" sz="1200" dirty="0" err="1"/>
              <a:t>Viktigt</a:t>
            </a:r>
            <a:r>
              <a:rPr lang="en-US" sz="1200" dirty="0"/>
              <a:t> att du som </a:t>
            </a:r>
            <a:r>
              <a:rPr lang="en-US" sz="1200" dirty="0" err="1"/>
              <a:t>individ</a:t>
            </a:r>
            <a:r>
              <a:rPr lang="en-US" sz="1200" dirty="0"/>
              <a:t> </a:t>
            </a:r>
            <a:r>
              <a:rPr lang="en-US" sz="1200" dirty="0" err="1"/>
              <a:t>har</a:t>
            </a:r>
            <a:r>
              <a:rPr lang="en-US" sz="1200" dirty="0"/>
              <a:t> </a:t>
            </a:r>
            <a:r>
              <a:rPr lang="en-US" sz="1200" dirty="0" err="1"/>
              <a:t>beredskap</a:t>
            </a:r>
            <a:endParaRPr lang="en-US" sz="1200" dirty="0">
              <a:cs typeface="Arial"/>
            </a:endParaRPr>
          </a:p>
          <a:p>
            <a:pPr>
              <a:lnSpc>
                <a:spcPct val="110000"/>
              </a:lnSpc>
              <a:spcBef>
                <a:spcPts val="2500"/>
              </a:spcBef>
              <a:buSzPct val="125000"/>
              <a:buFont typeface="Wingdings" panose="05000000000000000000" pitchFamily="2" charset="2"/>
              <a:buChar char="§"/>
            </a:pPr>
            <a:r>
              <a:rPr lang="en-US" sz="1200" dirty="0"/>
              <a:t>Din </a:t>
            </a:r>
            <a:r>
              <a:rPr lang="en-US" sz="1200" dirty="0" err="1"/>
              <a:t>beredskap</a:t>
            </a:r>
            <a:r>
              <a:rPr lang="en-US" sz="1200" dirty="0"/>
              <a:t> </a:t>
            </a:r>
            <a:r>
              <a:rPr lang="en-US" sz="1200" dirty="0" err="1"/>
              <a:t>hemma</a:t>
            </a:r>
            <a:r>
              <a:rPr lang="en-US" sz="1200" dirty="0"/>
              <a:t> </a:t>
            </a:r>
            <a:r>
              <a:rPr lang="en-US" sz="1200" dirty="0" err="1"/>
              <a:t>påverkar</a:t>
            </a:r>
            <a:r>
              <a:rPr lang="en-US" sz="1200" dirty="0"/>
              <a:t> </a:t>
            </a:r>
            <a:r>
              <a:rPr lang="en-US" sz="1200" dirty="0" err="1"/>
              <a:t>hela</a:t>
            </a:r>
            <a:r>
              <a:rPr lang="en-US" sz="1200" dirty="0"/>
              <a:t> Södertälje</a:t>
            </a:r>
            <a:endParaRPr lang="en-US" sz="1200" dirty="0">
              <a:cs typeface="Arial"/>
            </a:endParaRPr>
          </a:p>
          <a:p>
            <a:pPr>
              <a:lnSpc>
                <a:spcPct val="110000"/>
              </a:lnSpc>
              <a:spcBef>
                <a:spcPts val="2500"/>
              </a:spcBef>
              <a:buSzPct val="125000"/>
              <a:buFont typeface="Wingdings" panose="05000000000000000000" pitchFamily="2" charset="2"/>
              <a:buChar char="§"/>
            </a:pPr>
            <a:r>
              <a:rPr lang="en-US" sz="1200" dirty="0" err="1"/>
              <a:t>Konkreta</a:t>
            </a:r>
            <a:r>
              <a:rPr lang="en-US" sz="1200" dirty="0"/>
              <a:t> </a:t>
            </a:r>
            <a:r>
              <a:rPr lang="en-US" sz="1200" dirty="0" err="1"/>
              <a:t>vardagsexempel</a:t>
            </a:r>
            <a:r>
              <a:rPr lang="en-US" sz="1200" dirty="0"/>
              <a:t>, </a:t>
            </a:r>
            <a:r>
              <a:rPr lang="en-US" sz="1200" dirty="0" err="1"/>
              <a:t>många</a:t>
            </a:r>
            <a:r>
              <a:rPr lang="en-US" sz="1200" dirty="0"/>
              <a:t> </a:t>
            </a:r>
            <a:r>
              <a:rPr lang="en-US" sz="1200" dirty="0" err="1"/>
              <a:t>olika</a:t>
            </a:r>
            <a:r>
              <a:rPr lang="en-US" sz="1200" dirty="0"/>
              <a:t> </a:t>
            </a:r>
            <a:r>
              <a:rPr lang="en-US" sz="1200" dirty="0" err="1"/>
              <a:t>störningar</a:t>
            </a:r>
            <a:r>
              <a:rPr lang="en-US" sz="1200" dirty="0"/>
              <a:t> är </a:t>
            </a:r>
            <a:r>
              <a:rPr lang="en-US" sz="1200" dirty="0" err="1"/>
              <a:t>sannolika</a:t>
            </a:r>
            <a:endParaRPr lang="en-US" sz="1200" dirty="0">
              <a:cs typeface="Arial"/>
            </a:endParaRPr>
          </a:p>
          <a:p>
            <a:pPr marL="0" indent="0">
              <a:lnSpc>
                <a:spcPct val="110000"/>
              </a:lnSpc>
              <a:spcBef>
                <a:spcPts val="2500"/>
              </a:spcBef>
              <a:buFont typeface="Arial" panose="020B0604020202020204" pitchFamily="34" charset="0"/>
              <a:buNone/>
            </a:pPr>
            <a:endParaRPr lang="en-US" b="1" dirty="0"/>
          </a:p>
          <a:p>
            <a:pPr marL="0" indent="0">
              <a:lnSpc>
                <a:spcPct val="110000"/>
              </a:lnSpc>
              <a:spcBef>
                <a:spcPts val="2500"/>
              </a:spcBef>
              <a:buFont typeface="Arial" panose="020B0604020202020204" pitchFamily="34" charset="0"/>
              <a:buNone/>
            </a:pPr>
            <a:endParaRPr lang="en-US" b="1" dirty="0"/>
          </a:p>
          <a:p>
            <a:pPr marL="0" lvl="1" indent="0">
              <a:lnSpc>
                <a:spcPct val="110000"/>
              </a:lnSpc>
              <a:buNone/>
            </a:pPr>
            <a:endParaRPr lang="en-US" sz="1800" dirty="0"/>
          </a:p>
          <a:p>
            <a:pPr marL="0" lvl="1" indent="0">
              <a:lnSpc>
                <a:spcPct val="110000"/>
              </a:lnSpc>
              <a:buNone/>
            </a:pPr>
            <a:endParaRPr lang="en-US" sz="1800" dirty="0"/>
          </a:p>
          <a:p>
            <a:pPr marL="0" lvl="1" indent="0">
              <a:lnSpc>
                <a:spcPct val="110000"/>
              </a:lnSpc>
              <a:buNone/>
            </a:pPr>
            <a:endParaRPr lang="en-US" sz="1800" dirty="0"/>
          </a:p>
          <a:p>
            <a:endParaRPr lang="sv-SE" dirty="0"/>
          </a:p>
        </p:txBody>
      </p:sp>
      <p:sp>
        <p:nvSpPr>
          <p:cNvPr id="4" name="Platshållare för bildnummer 3">
            <a:extLst>
              <a:ext uri="{FF2B5EF4-FFF2-40B4-BE49-F238E27FC236}">
                <a16:creationId xmlns:a16="http://schemas.microsoft.com/office/drawing/2014/main" id="{090B32C3-B7E2-0186-06E3-2F8682311C41}"/>
              </a:ext>
            </a:extLst>
          </p:cNvPr>
          <p:cNvSpPr>
            <a:spLocks noGrp="1"/>
          </p:cNvSpPr>
          <p:nvPr>
            <p:ph type="sldNum" sz="quarter" idx="5"/>
          </p:nvPr>
        </p:nvSpPr>
        <p:spPr/>
        <p:txBody>
          <a:bodyPr/>
          <a:lstStyle/>
          <a:p>
            <a:fld id="{33D33B6D-7620-47BA-819B-768D510C7BEF}" type="slidenum">
              <a:rPr lang="sv-SE" smtClean="0"/>
              <a:t>6</a:t>
            </a:fld>
            <a:endParaRPr lang="sv-SE"/>
          </a:p>
        </p:txBody>
      </p:sp>
    </p:spTree>
    <p:extLst>
      <p:ext uri="{BB962C8B-B14F-4D97-AF65-F5344CB8AC3E}">
        <p14:creationId xmlns:p14="http://schemas.microsoft.com/office/powerpoint/2010/main" val="154262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latin typeface="Calibri"/>
                <a:ea typeface="Calibri"/>
                <a:cs typeface="Calibri"/>
              </a:rPr>
              <a:t>Exempel</a:t>
            </a:r>
            <a:r>
              <a:rPr lang="en-US" dirty="0">
                <a:latin typeface="Calibri"/>
                <a:ea typeface="Calibri"/>
                <a:cs typeface="Calibri"/>
              </a:rPr>
              <a:t> </a:t>
            </a:r>
            <a:r>
              <a:rPr lang="en-US" dirty="0" err="1">
                <a:latin typeface="Calibri"/>
                <a:ea typeface="Calibri"/>
                <a:cs typeface="Calibri"/>
              </a:rPr>
              <a:t>på</a:t>
            </a:r>
            <a:r>
              <a:rPr lang="en-US" dirty="0">
                <a:latin typeface="Calibri"/>
                <a:ea typeface="Calibri"/>
                <a:cs typeface="Calibri"/>
              </a:rPr>
              <a:t> diverse </a:t>
            </a:r>
            <a:r>
              <a:rPr lang="en-US" dirty="0" err="1">
                <a:latin typeface="Calibri"/>
                <a:ea typeface="Calibri"/>
                <a:cs typeface="Calibri"/>
              </a:rPr>
              <a:t>olika</a:t>
            </a:r>
            <a:r>
              <a:rPr lang="en-US" dirty="0">
                <a:latin typeface="Calibri"/>
                <a:ea typeface="Calibri"/>
                <a:cs typeface="Calibri"/>
              </a:rPr>
              <a:t> typer av </a:t>
            </a:r>
            <a:r>
              <a:rPr lang="en-US" dirty="0" err="1">
                <a:latin typeface="Calibri"/>
                <a:ea typeface="Calibri"/>
                <a:cs typeface="Calibri"/>
              </a:rPr>
              <a:t>störningar</a:t>
            </a:r>
            <a:r>
              <a:rPr lang="en-US" dirty="0">
                <a:latin typeface="Calibri"/>
                <a:ea typeface="Calibri"/>
                <a:cs typeface="Calibri"/>
              </a:rPr>
              <a:t> som kan </a:t>
            </a:r>
            <a:r>
              <a:rPr lang="en-US" dirty="0" err="1">
                <a:latin typeface="Calibri"/>
                <a:ea typeface="Calibri"/>
                <a:cs typeface="Calibri"/>
              </a:rPr>
              <a:t>drabba</a:t>
            </a:r>
            <a:r>
              <a:rPr lang="en-US" dirty="0">
                <a:latin typeface="Calibri"/>
                <a:ea typeface="Calibri"/>
                <a:cs typeface="Calibri"/>
              </a:rPr>
              <a:t> </a:t>
            </a:r>
            <a:r>
              <a:rPr lang="en-US" dirty="0" err="1">
                <a:latin typeface="Calibri"/>
                <a:ea typeface="Calibri"/>
                <a:cs typeface="Calibri"/>
              </a:rPr>
              <a:t>oss</a:t>
            </a:r>
            <a:r>
              <a:rPr lang="en-US" dirty="0">
                <a:latin typeface="Calibri"/>
                <a:ea typeface="Calibri"/>
                <a:cs typeface="Calibri"/>
              </a:rPr>
              <a:t>. </a:t>
            </a:r>
          </a:p>
          <a:p>
            <a:endParaRPr lang="en-US" dirty="0">
              <a:latin typeface="Calibri"/>
              <a:ea typeface="Calibri"/>
              <a:cs typeface="Calibri"/>
            </a:endParaRPr>
          </a:p>
          <a:p>
            <a:r>
              <a:rPr lang="sv-SE" sz="1200" dirty="0"/>
              <a:t>Elen går och värmen försvinner</a:t>
            </a:r>
          </a:p>
          <a:p>
            <a:r>
              <a:rPr lang="sv-SE" sz="1200" dirty="0"/>
              <a:t>Det blir svårt att laga och förvara mat</a:t>
            </a:r>
            <a:endParaRPr lang="sv-SE" sz="1200" dirty="0">
              <a:cs typeface="Arial"/>
            </a:endParaRPr>
          </a:p>
          <a:p>
            <a:r>
              <a:rPr lang="sv-SE" sz="1200" dirty="0"/>
              <a:t>Mat och andra varor kan ta slut i affärerna</a:t>
            </a:r>
            <a:endParaRPr lang="sv-SE" sz="1200" dirty="0">
              <a:cs typeface="Arial"/>
            </a:endParaRPr>
          </a:p>
          <a:p>
            <a:r>
              <a:rPr lang="sv-SE" sz="1200" dirty="0"/>
              <a:t>Det kommer inget vatten i kranen eller toaletten</a:t>
            </a:r>
            <a:endParaRPr lang="sv-SE" sz="1200" dirty="0">
              <a:cs typeface="Arial"/>
            </a:endParaRPr>
          </a:p>
          <a:p>
            <a:r>
              <a:rPr lang="sv-SE" sz="1200" dirty="0"/>
              <a:t>Det går inte att tanka bilen</a:t>
            </a:r>
            <a:endParaRPr lang="sv-SE" sz="1200" dirty="0">
              <a:cs typeface="Arial"/>
            </a:endParaRPr>
          </a:p>
          <a:p>
            <a:r>
              <a:rPr lang="sv-SE" sz="1200" dirty="0"/>
              <a:t>Betalkort och bankomater fungerar inte</a:t>
            </a:r>
            <a:endParaRPr lang="sv-SE" sz="1200" dirty="0">
              <a:cs typeface="Arial"/>
            </a:endParaRPr>
          </a:p>
          <a:p>
            <a:r>
              <a:rPr lang="sv-SE" sz="1200" dirty="0"/>
              <a:t>Mobilnät och internet fungerar inte</a:t>
            </a:r>
            <a:endParaRPr lang="sv-SE" sz="1200" dirty="0">
              <a:cs typeface="Arial"/>
            </a:endParaRPr>
          </a:p>
          <a:p>
            <a:r>
              <a:rPr lang="sv-SE" sz="1200" dirty="0"/>
              <a:t>Kollektivtrafik och andra transporter står stilla</a:t>
            </a:r>
            <a:endParaRPr lang="sv-SE" sz="1200" dirty="0">
              <a:cs typeface="Arial"/>
            </a:endParaRPr>
          </a:p>
          <a:p>
            <a:r>
              <a:rPr lang="sv-SE" sz="1200" dirty="0"/>
              <a:t>Det blir svårt att få tag i läkemedel och medicinsk utrustning</a:t>
            </a:r>
            <a:endParaRPr lang="sv-SE" sz="1200" dirty="0">
              <a:cs typeface="Arial"/>
            </a:endParaRPr>
          </a:p>
          <a:p>
            <a:endParaRPr lang="en-US" dirty="0">
              <a:latin typeface="Calibri"/>
              <a:ea typeface="Calibri"/>
              <a:cs typeface="Calibri"/>
            </a:endParaRPr>
          </a:p>
        </p:txBody>
      </p:sp>
      <p:sp>
        <p:nvSpPr>
          <p:cNvPr id="4" name="Platshållare för bildnummer 3"/>
          <p:cNvSpPr>
            <a:spLocks noGrp="1"/>
          </p:cNvSpPr>
          <p:nvPr>
            <p:ph type="sldNum" sz="quarter" idx="5"/>
          </p:nvPr>
        </p:nvSpPr>
        <p:spPr/>
        <p:txBody>
          <a:bodyPr/>
          <a:lstStyle/>
          <a:p>
            <a:fld id="{33D33B6D-7620-47BA-819B-768D510C7BEF}" type="slidenum">
              <a:rPr lang="sv-SE" smtClean="0"/>
              <a:t>7</a:t>
            </a:fld>
            <a:endParaRPr lang="sv-SE"/>
          </a:p>
        </p:txBody>
      </p:sp>
    </p:spTree>
    <p:extLst>
      <p:ext uri="{BB962C8B-B14F-4D97-AF65-F5344CB8AC3E}">
        <p14:creationId xmlns:p14="http://schemas.microsoft.com/office/powerpoint/2010/main" val="2857073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nSpc>
                <a:spcPct val="110000"/>
              </a:lnSpc>
              <a:spcBef>
                <a:spcPts val="2500"/>
              </a:spcBef>
              <a:buNone/>
            </a:pPr>
            <a:r>
              <a:rPr lang="en-US" b="1" dirty="0" err="1"/>
              <a:t>Ditt</a:t>
            </a:r>
            <a:r>
              <a:rPr lang="en-US" b="1" dirty="0"/>
              <a:t> </a:t>
            </a:r>
            <a:r>
              <a:rPr lang="en-US" b="1" dirty="0" err="1"/>
              <a:t>basbehov</a:t>
            </a:r>
            <a:r>
              <a:rPr lang="en-US" b="1" dirty="0"/>
              <a:t> i </a:t>
            </a:r>
            <a:r>
              <a:rPr lang="en-US" b="1" dirty="0" err="1"/>
              <a:t>minst</a:t>
            </a:r>
            <a:r>
              <a:rPr lang="en-US" b="1" dirty="0"/>
              <a:t> 7 </a:t>
            </a:r>
            <a:r>
              <a:rPr lang="en-US" b="1" dirty="0" err="1"/>
              <a:t>dagar</a:t>
            </a:r>
            <a:endParaRPr lang="en-US" b="1" dirty="0"/>
          </a:p>
          <a:p>
            <a:pPr marL="0" lvl="1" indent="0">
              <a:lnSpc>
                <a:spcPct val="110000"/>
              </a:lnSpc>
              <a:buNone/>
            </a:pPr>
            <a:r>
              <a:rPr lang="en-US" sz="1800" dirty="0" err="1"/>
              <a:t>Myndigheterna</a:t>
            </a:r>
            <a:r>
              <a:rPr lang="en-US" sz="1800" dirty="0"/>
              <a:t> </a:t>
            </a:r>
            <a:r>
              <a:rPr lang="en-US" sz="1800" dirty="0" err="1"/>
              <a:t>rekommenderar</a:t>
            </a:r>
            <a:r>
              <a:rPr lang="en-US" sz="1800" dirty="0"/>
              <a:t>: att </a:t>
            </a:r>
            <a:r>
              <a:rPr lang="en-US" sz="1800" dirty="0" err="1"/>
              <a:t>klara</a:t>
            </a:r>
            <a:r>
              <a:rPr lang="en-US" sz="1800" dirty="0"/>
              <a:t> </a:t>
            </a:r>
            <a:r>
              <a:rPr lang="en-US" sz="1800" dirty="0" err="1"/>
              <a:t>ditt</a:t>
            </a:r>
            <a:r>
              <a:rPr lang="en-US" sz="1800" dirty="0"/>
              <a:t> bas- </a:t>
            </a:r>
            <a:r>
              <a:rPr lang="en-US" sz="1800" dirty="0" err="1"/>
              <a:t>behov</a:t>
            </a:r>
            <a:r>
              <a:rPr lang="en-US" sz="1800" dirty="0"/>
              <a:t> i </a:t>
            </a:r>
            <a:r>
              <a:rPr lang="en-US" sz="1800" dirty="0" err="1"/>
              <a:t>minst</a:t>
            </a:r>
            <a:r>
              <a:rPr lang="en-US" sz="1800" dirty="0"/>
              <a:t> </a:t>
            </a:r>
            <a:r>
              <a:rPr lang="en-US" sz="1800" dirty="0" err="1"/>
              <a:t>sju</a:t>
            </a:r>
            <a:r>
              <a:rPr lang="en-US" sz="1800" dirty="0"/>
              <a:t> </a:t>
            </a:r>
            <a:r>
              <a:rPr lang="en-US" sz="1800" dirty="0" err="1"/>
              <a:t>dagar</a:t>
            </a:r>
            <a:r>
              <a:rPr lang="en-US" sz="1800" dirty="0"/>
              <a:t> </a:t>
            </a:r>
            <a:r>
              <a:rPr lang="en-US" sz="1800" dirty="0" err="1"/>
              <a:t>utan</a:t>
            </a:r>
            <a:r>
              <a:rPr lang="en-US" sz="1800" dirty="0"/>
              <a:t> </a:t>
            </a:r>
            <a:r>
              <a:rPr lang="en-US" sz="1800" dirty="0" err="1"/>
              <a:t>stöd</a:t>
            </a:r>
            <a:r>
              <a:rPr lang="en-US" sz="1800" dirty="0"/>
              <a:t> </a:t>
            </a:r>
            <a:r>
              <a:rPr lang="en-US" sz="1800" dirty="0" err="1"/>
              <a:t>från</a:t>
            </a:r>
            <a:r>
              <a:rPr lang="en-US" sz="1800" dirty="0"/>
              <a:t> </a:t>
            </a:r>
            <a:r>
              <a:rPr lang="en-US" sz="1800" dirty="0" err="1"/>
              <a:t>samhället</a:t>
            </a:r>
            <a:r>
              <a:rPr lang="en-US" sz="1800" dirty="0"/>
              <a:t>. </a:t>
            </a:r>
            <a:r>
              <a:rPr lang="en-US" dirty="0" err="1"/>
              <a:t>Rekommendationen</a:t>
            </a:r>
            <a:r>
              <a:rPr lang="en-US" dirty="0"/>
              <a:t> är </a:t>
            </a:r>
            <a:r>
              <a:rPr lang="en-US" dirty="0" err="1"/>
              <a:t>sju</a:t>
            </a:r>
            <a:r>
              <a:rPr lang="en-US" dirty="0"/>
              <a:t> </a:t>
            </a:r>
            <a:r>
              <a:rPr lang="en-US" dirty="0" err="1"/>
              <a:t>dagar</a:t>
            </a:r>
            <a:r>
              <a:rPr lang="en-US" dirty="0"/>
              <a:t> just nu, men det </a:t>
            </a:r>
            <a:r>
              <a:rPr lang="en-US" dirty="0" err="1"/>
              <a:t>diskuteras</a:t>
            </a:r>
            <a:r>
              <a:rPr lang="en-US" dirty="0"/>
              <a:t> att </a:t>
            </a:r>
            <a:r>
              <a:rPr lang="en-US" dirty="0" err="1"/>
              <a:t>höja</a:t>
            </a:r>
            <a:r>
              <a:rPr lang="en-US" dirty="0"/>
              <a:t> det till </a:t>
            </a:r>
            <a:r>
              <a:rPr lang="en-US" dirty="0" err="1"/>
              <a:t>två</a:t>
            </a:r>
            <a:r>
              <a:rPr lang="en-US" dirty="0"/>
              <a:t> </a:t>
            </a:r>
            <a:r>
              <a:rPr lang="en-US" dirty="0" err="1"/>
              <a:t>veckor</a:t>
            </a:r>
            <a:r>
              <a:rPr lang="en-US" dirty="0"/>
              <a:t>.</a:t>
            </a:r>
          </a:p>
          <a:p>
            <a:pPr>
              <a:lnSpc>
                <a:spcPct val="110000"/>
              </a:lnSpc>
              <a:spcBef>
                <a:spcPts val="2500"/>
              </a:spcBef>
              <a:buFont typeface="Arial" panose="020B0604020202020204" pitchFamily="34" charset="0"/>
            </a:pPr>
            <a:endParaRPr lang="en-US" dirty="0"/>
          </a:p>
          <a:p>
            <a:pPr>
              <a:lnSpc>
                <a:spcPct val="110000"/>
              </a:lnSpc>
              <a:spcBef>
                <a:spcPts val="2500"/>
              </a:spcBef>
              <a:buFont typeface="Arial" panose="020B0604020202020204" pitchFamily="34" charset="0"/>
            </a:pPr>
            <a:r>
              <a:rPr lang="en-US" dirty="0"/>
              <a:t>Ju </a:t>
            </a:r>
            <a:r>
              <a:rPr lang="en-US" dirty="0" err="1"/>
              <a:t>längre</a:t>
            </a:r>
            <a:r>
              <a:rPr lang="en-US" dirty="0"/>
              <a:t> man </a:t>
            </a:r>
            <a:r>
              <a:rPr lang="en-US" dirty="0" err="1"/>
              <a:t>klarar</a:t>
            </a:r>
            <a:r>
              <a:rPr lang="en-US" dirty="0"/>
              <a:t> sig </a:t>
            </a:r>
            <a:r>
              <a:rPr lang="en-US" dirty="0" err="1"/>
              <a:t>själv</a:t>
            </a:r>
            <a:r>
              <a:rPr lang="en-US" dirty="0"/>
              <a:t> </a:t>
            </a:r>
            <a:r>
              <a:rPr lang="en-US" dirty="0" err="1"/>
              <a:t>desto</a:t>
            </a:r>
            <a:r>
              <a:rPr lang="en-US" dirty="0"/>
              <a:t> </a:t>
            </a:r>
            <a:r>
              <a:rPr lang="en-US" dirty="0" err="1"/>
              <a:t>mer</a:t>
            </a:r>
            <a:r>
              <a:rPr lang="en-US" dirty="0"/>
              <a:t> </a:t>
            </a:r>
            <a:r>
              <a:rPr lang="en-US" dirty="0" err="1"/>
              <a:t>stöd</a:t>
            </a:r>
            <a:r>
              <a:rPr lang="en-US" dirty="0"/>
              <a:t> kan </a:t>
            </a:r>
            <a:r>
              <a:rPr lang="en-US" dirty="0" err="1"/>
              <a:t>gå</a:t>
            </a:r>
            <a:r>
              <a:rPr lang="en-US" dirty="0"/>
              <a:t> till </a:t>
            </a:r>
            <a:r>
              <a:rPr lang="en-US" dirty="0" err="1"/>
              <a:t>svagare</a:t>
            </a:r>
            <a:r>
              <a:rPr lang="en-US" dirty="0"/>
              <a:t> </a:t>
            </a:r>
            <a:r>
              <a:rPr lang="en-US" dirty="0" err="1"/>
              <a:t>eller</a:t>
            </a:r>
            <a:r>
              <a:rPr lang="en-US" dirty="0"/>
              <a:t> </a:t>
            </a:r>
            <a:r>
              <a:rPr lang="en-US" dirty="0" err="1"/>
              <a:t>mer</a:t>
            </a:r>
            <a:r>
              <a:rPr lang="en-US" dirty="0"/>
              <a:t> </a:t>
            </a:r>
            <a:r>
              <a:rPr lang="en-US" dirty="0" err="1"/>
              <a:t>behövande</a:t>
            </a:r>
            <a:r>
              <a:rPr lang="en-US" dirty="0"/>
              <a:t>.</a:t>
            </a:r>
          </a:p>
          <a:p>
            <a:pPr>
              <a:lnSpc>
                <a:spcPct val="110000"/>
              </a:lnSpc>
              <a:spcBef>
                <a:spcPts val="2500"/>
              </a:spcBef>
              <a:buFont typeface="Arial" panose="020B0604020202020204" pitchFamily="34" charset="0"/>
            </a:pPr>
            <a:endParaRPr lang="en-US" dirty="0"/>
          </a:p>
          <a:p>
            <a:pPr marL="0" indent="0">
              <a:lnSpc>
                <a:spcPct val="110000"/>
              </a:lnSpc>
              <a:spcBef>
                <a:spcPts val="2500"/>
              </a:spcBef>
              <a:buNone/>
            </a:pPr>
            <a:r>
              <a:rPr lang="en-US" b="1" dirty="0" err="1"/>
              <a:t>Anpassa</a:t>
            </a:r>
            <a:r>
              <a:rPr lang="en-US" b="1" dirty="0"/>
              <a:t> din </a:t>
            </a:r>
            <a:r>
              <a:rPr lang="en-US" b="1" dirty="0" err="1"/>
              <a:t>beredskap</a:t>
            </a:r>
            <a:r>
              <a:rPr lang="en-US" b="1" dirty="0"/>
              <a:t> </a:t>
            </a:r>
          </a:p>
          <a:p>
            <a:pPr marL="0" lvl="1" indent="0">
              <a:lnSpc>
                <a:spcPct val="110000"/>
              </a:lnSpc>
              <a:buNone/>
            </a:pPr>
            <a:r>
              <a:rPr lang="en-US" sz="1800" dirty="0"/>
              <a:t>Du </a:t>
            </a:r>
            <a:r>
              <a:rPr lang="en-US" sz="1800" dirty="0" err="1"/>
              <a:t>behöver</a:t>
            </a:r>
            <a:r>
              <a:rPr lang="en-US" sz="1800" dirty="0"/>
              <a:t> </a:t>
            </a:r>
            <a:r>
              <a:rPr lang="en-US" sz="1800" dirty="0" err="1"/>
              <a:t>anpassa</a:t>
            </a:r>
            <a:r>
              <a:rPr lang="en-US" sz="1800" dirty="0"/>
              <a:t> din </a:t>
            </a:r>
            <a:r>
              <a:rPr lang="en-US" sz="1800" dirty="0" err="1"/>
              <a:t>beredskap</a:t>
            </a:r>
            <a:r>
              <a:rPr lang="en-US" sz="1800" dirty="0"/>
              <a:t> </a:t>
            </a:r>
            <a:r>
              <a:rPr lang="en-US" sz="1800" dirty="0" err="1"/>
              <a:t>efter</a:t>
            </a:r>
            <a:r>
              <a:rPr lang="en-US" sz="1800" dirty="0"/>
              <a:t> </a:t>
            </a:r>
            <a:r>
              <a:rPr lang="en-US" sz="1800" dirty="0" err="1"/>
              <a:t>hur</a:t>
            </a:r>
            <a:r>
              <a:rPr lang="en-US" sz="1800" dirty="0"/>
              <a:t> </a:t>
            </a:r>
            <a:r>
              <a:rPr lang="en-US" sz="1800" dirty="0" err="1"/>
              <a:t>ditt</a:t>
            </a:r>
            <a:r>
              <a:rPr lang="en-US" sz="1800" dirty="0"/>
              <a:t> liv ser </a:t>
            </a:r>
            <a:r>
              <a:rPr lang="en-US" sz="1800" dirty="0" err="1"/>
              <a:t>ut</a:t>
            </a:r>
            <a:r>
              <a:rPr lang="en-US" sz="1800" dirty="0"/>
              <a:t>, </a:t>
            </a:r>
            <a:r>
              <a:rPr lang="en-US" sz="1800" dirty="0" err="1"/>
              <a:t>utifrån</a:t>
            </a:r>
            <a:r>
              <a:rPr lang="en-US" sz="1800" dirty="0"/>
              <a:t> </a:t>
            </a:r>
            <a:r>
              <a:rPr lang="en-US" sz="1800" dirty="0" err="1"/>
              <a:t>hur</a:t>
            </a:r>
            <a:r>
              <a:rPr lang="en-US" sz="1800" dirty="0"/>
              <a:t> du </a:t>
            </a:r>
            <a:r>
              <a:rPr lang="en-US" sz="1800" dirty="0" err="1"/>
              <a:t>bor</a:t>
            </a:r>
            <a:r>
              <a:rPr lang="en-US" sz="1800" dirty="0"/>
              <a:t> och de </a:t>
            </a:r>
            <a:r>
              <a:rPr lang="en-US" sz="1800" dirty="0" err="1"/>
              <a:t>behov</a:t>
            </a:r>
            <a:r>
              <a:rPr lang="en-US" sz="1800" dirty="0"/>
              <a:t> du </a:t>
            </a:r>
            <a:r>
              <a:rPr lang="en-US" sz="1800" dirty="0" err="1"/>
              <a:t>har</a:t>
            </a:r>
            <a:r>
              <a:rPr lang="en-US" sz="1800" dirty="0"/>
              <a:t>. </a:t>
            </a:r>
          </a:p>
          <a:p>
            <a:pPr marL="0" indent="0">
              <a:lnSpc>
                <a:spcPct val="110000"/>
              </a:lnSpc>
              <a:spcBef>
                <a:spcPts val="2500"/>
              </a:spcBef>
              <a:buFont typeface="Arial" panose="020B0604020202020204" pitchFamily="34" charset="0"/>
              <a:buNone/>
            </a:pPr>
            <a:endParaRPr lang="en-US" b="1" dirty="0"/>
          </a:p>
          <a:p>
            <a:pPr marL="0" indent="0">
              <a:lnSpc>
                <a:spcPct val="110000"/>
              </a:lnSpc>
              <a:spcBef>
                <a:spcPts val="2500"/>
              </a:spcBef>
              <a:buFont typeface="Arial" panose="020B0604020202020204" pitchFamily="34" charset="0"/>
              <a:buNone/>
            </a:pPr>
            <a:r>
              <a:rPr lang="en-US" b="1" dirty="0"/>
              <a:t>Vad är du </a:t>
            </a:r>
            <a:r>
              <a:rPr lang="en-US" b="1" dirty="0" err="1"/>
              <a:t>beroende</a:t>
            </a:r>
            <a:r>
              <a:rPr lang="en-US" b="1" dirty="0"/>
              <a:t> av i </a:t>
            </a:r>
            <a:r>
              <a:rPr lang="en-US" b="1" dirty="0" err="1"/>
              <a:t>vardagen</a:t>
            </a:r>
            <a:r>
              <a:rPr lang="en-US" b="1" dirty="0"/>
              <a:t>?</a:t>
            </a:r>
          </a:p>
          <a:p>
            <a:pPr marL="0" lvl="1" indent="0">
              <a:lnSpc>
                <a:spcPct val="110000"/>
              </a:lnSpc>
              <a:buNone/>
            </a:pPr>
            <a:r>
              <a:rPr lang="en-US" sz="1800" dirty="0"/>
              <a:t>Hur </a:t>
            </a:r>
            <a:r>
              <a:rPr lang="en-US" sz="1800" dirty="0" err="1"/>
              <a:t>beroende</a:t>
            </a:r>
            <a:r>
              <a:rPr lang="en-US" sz="1800" dirty="0"/>
              <a:t> är du av viktiga saker i </a:t>
            </a:r>
            <a:r>
              <a:rPr lang="en-US" sz="1800" dirty="0" err="1"/>
              <a:t>vardagen</a:t>
            </a:r>
            <a:r>
              <a:rPr lang="en-US" sz="1800" dirty="0"/>
              <a:t>, som </a:t>
            </a:r>
            <a:r>
              <a:rPr lang="en-US" sz="1800" dirty="0" err="1"/>
              <a:t>el</a:t>
            </a:r>
            <a:r>
              <a:rPr lang="en-US" sz="1800" dirty="0"/>
              <a:t>, </a:t>
            </a:r>
            <a:r>
              <a:rPr lang="en-US" sz="1800" dirty="0" err="1"/>
              <a:t>värme</a:t>
            </a:r>
            <a:r>
              <a:rPr lang="en-US" sz="1800" dirty="0"/>
              <a:t> och digital </a:t>
            </a:r>
            <a:r>
              <a:rPr lang="en-US" sz="1800" dirty="0" err="1"/>
              <a:t>kommunikation</a:t>
            </a:r>
            <a:r>
              <a:rPr lang="en-US" sz="1800" dirty="0"/>
              <a:t>?</a:t>
            </a:r>
          </a:p>
          <a:p>
            <a:pPr>
              <a:lnSpc>
                <a:spcPct val="110000"/>
              </a:lnSpc>
              <a:spcBef>
                <a:spcPts val="2500"/>
              </a:spcBef>
              <a:buFont typeface="Arial" panose="020B0604020202020204" pitchFamily="34" charset="0"/>
            </a:pPr>
            <a:endParaRPr lang="sv-SE" dirty="0"/>
          </a:p>
          <a:p>
            <a:pPr marL="0" indent="0">
              <a:lnSpc>
                <a:spcPct val="110000"/>
              </a:lnSpc>
              <a:spcBef>
                <a:spcPts val="2500"/>
              </a:spcBef>
              <a:buFont typeface="Arial" panose="020B0604020202020204" pitchFamily="34" charset="0"/>
              <a:buNone/>
            </a:pPr>
            <a:endParaRPr lang="en-US" dirty="0"/>
          </a:p>
          <a:p>
            <a:pPr marL="0" indent="0">
              <a:lnSpc>
                <a:spcPct val="110000"/>
              </a:lnSpc>
              <a:spcBef>
                <a:spcPts val="2500"/>
              </a:spcBef>
              <a:buFont typeface="Arial" panose="020B0604020202020204" pitchFamily="34" charset="0"/>
              <a:buNone/>
            </a:pPr>
            <a:r>
              <a:rPr lang="en-US" b="1" dirty="0"/>
              <a:t>För den gula </a:t>
            </a:r>
            <a:r>
              <a:rPr lang="en-US" b="1" dirty="0" err="1"/>
              <a:t>pratbubblan</a:t>
            </a:r>
            <a:r>
              <a:rPr lang="en-US" b="1" dirty="0"/>
              <a:t>: </a:t>
            </a:r>
            <a:r>
              <a:rPr lang="en-US" dirty="0" err="1"/>
              <a:t>Hemberedskap</a:t>
            </a:r>
            <a:r>
              <a:rPr lang="en-US" dirty="0"/>
              <a:t> = att </a:t>
            </a:r>
            <a:r>
              <a:rPr lang="en-US" dirty="0" err="1"/>
              <a:t>kunna</a:t>
            </a:r>
            <a:r>
              <a:rPr lang="en-US" dirty="0"/>
              <a:t> </a:t>
            </a:r>
            <a:r>
              <a:rPr lang="en-US" dirty="0" err="1"/>
              <a:t>klara</a:t>
            </a:r>
            <a:r>
              <a:rPr lang="en-US" dirty="0"/>
              <a:t> </a:t>
            </a:r>
            <a:r>
              <a:rPr lang="en-US" dirty="0" err="1"/>
              <a:t>vardagen</a:t>
            </a:r>
            <a:r>
              <a:rPr lang="en-US" dirty="0"/>
              <a:t> </a:t>
            </a:r>
            <a:r>
              <a:rPr lang="en-US" dirty="0" err="1"/>
              <a:t>när</a:t>
            </a:r>
            <a:r>
              <a:rPr lang="en-US" dirty="0"/>
              <a:t> </a:t>
            </a:r>
            <a:r>
              <a:rPr lang="en-US" dirty="0" err="1"/>
              <a:t>samhällets</a:t>
            </a:r>
            <a:r>
              <a:rPr lang="en-US" dirty="0"/>
              <a:t> service </a:t>
            </a:r>
            <a:r>
              <a:rPr lang="en-US" dirty="0" err="1"/>
              <a:t>inte</a:t>
            </a:r>
            <a:r>
              <a:rPr lang="en-US" dirty="0"/>
              <a:t> </a:t>
            </a:r>
            <a:r>
              <a:rPr lang="en-US" dirty="0" err="1"/>
              <a:t>fungerar</a:t>
            </a:r>
            <a:r>
              <a:rPr lang="en-US" dirty="0"/>
              <a:t> som </a:t>
            </a:r>
            <a:r>
              <a:rPr lang="en-US" dirty="0" err="1"/>
              <a:t>vanligt</a:t>
            </a:r>
            <a:r>
              <a:rPr lang="en-US" dirty="0"/>
              <a:t>. </a:t>
            </a:r>
            <a:br>
              <a:rPr lang="en-US" dirty="0"/>
            </a:br>
            <a:br>
              <a:rPr lang="en-US" dirty="0"/>
            </a:br>
            <a:r>
              <a:rPr lang="en-US" dirty="0"/>
              <a:t>Det kan </a:t>
            </a:r>
            <a:r>
              <a:rPr lang="en-US" dirty="0" err="1"/>
              <a:t>handla</a:t>
            </a:r>
            <a:r>
              <a:rPr lang="en-US" dirty="0"/>
              <a:t> om att </a:t>
            </a:r>
            <a:r>
              <a:rPr lang="en-US" dirty="0" err="1"/>
              <a:t>elen</a:t>
            </a:r>
            <a:r>
              <a:rPr lang="en-US" dirty="0"/>
              <a:t> </a:t>
            </a:r>
            <a:r>
              <a:rPr lang="en-US" dirty="0" err="1"/>
              <a:t>försvinner</a:t>
            </a:r>
            <a:r>
              <a:rPr lang="en-US" dirty="0"/>
              <a:t>, att </a:t>
            </a:r>
            <a:r>
              <a:rPr lang="en-US" dirty="0" err="1"/>
              <a:t>vattnet</a:t>
            </a:r>
            <a:r>
              <a:rPr lang="en-US" dirty="0"/>
              <a:t> </a:t>
            </a:r>
            <a:r>
              <a:rPr lang="en-US" dirty="0" err="1"/>
              <a:t>inte</a:t>
            </a:r>
            <a:r>
              <a:rPr lang="en-US" dirty="0"/>
              <a:t> </a:t>
            </a:r>
            <a:r>
              <a:rPr lang="en-US" dirty="0" err="1"/>
              <a:t>går</a:t>
            </a:r>
            <a:r>
              <a:rPr lang="en-US" dirty="0"/>
              <a:t> att </a:t>
            </a:r>
            <a:r>
              <a:rPr lang="en-US" dirty="0" err="1"/>
              <a:t>dricka</a:t>
            </a:r>
            <a:r>
              <a:rPr lang="en-US" dirty="0"/>
              <a:t>, att internet och </a:t>
            </a:r>
            <a:r>
              <a:rPr lang="en-US" dirty="0" err="1"/>
              <a:t>telefoni</a:t>
            </a:r>
            <a:r>
              <a:rPr lang="en-US" dirty="0"/>
              <a:t> ligger </a:t>
            </a:r>
            <a:r>
              <a:rPr lang="en-US" dirty="0" err="1"/>
              <a:t>nere</a:t>
            </a:r>
            <a:r>
              <a:rPr lang="en-US" dirty="0"/>
              <a:t> </a:t>
            </a:r>
            <a:r>
              <a:rPr lang="en-US" dirty="0" err="1"/>
              <a:t>eller</a:t>
            </a:r>
            <a:r>
              <a:rPr lang="en-US" dirty="0"/>
              <a:t> att </a:t>
            </a:r>
            <a:r>
              <a:rPr lang="en-US" dirty="0" err="1"/>
              <a:t>betalningar</a:t>
            </a:r>
            <a:r>
              <a:rPr lang="en-US" dirty="0"/>
              <a:t> </a:t>
            </a:r>
            <a:r>
              <a:rPr lang="en-US" dirty="0" err="1"/>
              <a:t>inte</a:t>
            </a:r>
            <a:r>
              <a:rPr lang="en-US" dirty="0"/>
              <a:t> </a:t>
            </a:r>
            <a:r>
              <a:rPr lang="en-US" dirty="0" err="1"/>
              <a:t>fungerar</a:t>
            </a:r>
            <a:r>
              <a:rPr lang="en-US" dirty="0"/>
              <a:t>. </a:t>
            </a:r>
          </a:p>
          <a:p>
            <a:pPr marL="0" indent="0">
              <a:lnSpc>
                <a:spcPct val="110000"/>
              </a:lnSpc>
              <a:spcBef>
                <a:spcPts val="2500"/>
              </a:spcBef>
              <a:buFont typeface="Arial" panose="020B0604020202020204" pitchFamily="34" charset="0"/>
              <a:buNone/>
            </a:pPr>
            <a:endParaRPr lang="en-US" dirty="0"/>
          </a:p>
          <a:p>
            <a:pPr marL="0" indent="0">
              <a:lnSpc>
                <a:spcPct val="110000"/>
              </a:lnSpc>
              <a:spcBef>
                <a:spcPts val="2500"/>
              </a:spcBef>
              <a:buFont typeface="Arial" panose="020B0604020202020204" pitchFamily="34" charset="0"/>
              <a:buNone/>
            </a:pPr>
            <a:r>
              <a:rPr lang="en-US" dirty="0" err="1"/>
              <a:t>Myndigheterna</a:t>
            </a:r>
            <a:r>
              <a:rPr lang="en-US" dirty="0"/>
              <a:t> </a:t>
            </a:r>
            <a:r>
              <a:rPr lang="en-US" dirty="0" err="1"/>
              <a:t>beskriver</a:t>
            </a:r>
            <a:r>
              <a:rPr lang="en-US" dirty="0"/>
              <a:t> </a:t>
            </a:r>
            <a:r>
              <a:rPr lang="en-US" dirty="0" err="1"/>
              <a:t>hemberedskap</a:t>
            </a:r>
            <a:r>
              <a:rPr lang="en-US" dirty="0"/>
              <a:t> </a:t>
            </a:r>
            <a:r>
              <a:rPr lang="en-US" dirty="0" err="1"/>
              <a:t>som</a:t>
            </a:r>
            <a:r>
              <a:rPr lang="en-US" dirty="0"/>
              <a:t> </a:t>
            </a:r>
            <a:r>
              <a:rPr lang="en-US" dirty="0" err="1"/>
              <a:t>förmågan</a:t>
            </a:r>
            <a:r>
              <a:rPr lang="en-US" dirty="0"/>
              <a:t> </a:t>
            </a:r>
            <a:r>
              <a:rPr lang="en-US" dirty="0" err="1"/>
              <a:t>att</a:t>
            </a:r>
            <a:r>
              <a:rPr lang="en-US" dirty="0"/>
              <a:t> </a:t>
            </a:r>
            <a:r>
              <a:rPr lang="en-US" dirty="0" err="1"/>
              <a:t>klara</a:t>
            </a:r>
            <a:r>
              <a:rPr lang="en-US" dirty="0"/>
              <a:t> </a:t>
            </a:r>
            <a:r>
              <a:rPr lang="en-US" dirty="0" err="1"/>
              <a:t>grundläggande</a:t>
            </a:r>
            <a:r>
              <a:rPr lang="en-US" dirty="0"/>
              <a:t> </a:t>
            </a:r>
            <a:r>
              <a:rPr lang="en-US" dirty="0" err="1"/>
              <a:t>behov</a:t>
            </a:r>
            <a:r>
              <a:rPr lang="en-US" dirty="0"/>
              <a:t> </a:t>
            </a:r>
            <a:r>
              <a:rPr lang="en-US" dirty="0" err="1"/>
              <a:t>i</a:t>
            </a:r>
            <a:r>
              <a:rPr lang="en-US" dirty="0"/>
              <a:t> </a:t>
            </a:r>
            <a:r>
              <a:rPr lang="en-US" dirty="0" err="1"/>
              <a:t>minst</a:t>
            </a:r>
            <a:r>
              <a:rPr lang="en-US" dirty="0"/>
              <a:t> </a:t>
            </a:r>
            <a:r>
              <a:rPr lang="en-US" dirty="0" err="1"/>
              <a:t>sju</a:t>
            </a:r>
            <a:r>
              <a:rPr lang="en-US" dirty="0"/>
              <a:t> </a:t>
            </a:r>
            <a:r>
              <a:rPr lang="en-US" dirty="0" err="1"/>
              <a:t>dagar</a:t>
            </a:r>
            <a:r>
              <a:rPr lang="en-US" dirty="0"/>
              <a:t> </a:t>
            </a:r>
            <a:r>
              <a:rPr lang="en-US" dirty="0" err="1"/>
              <a:t>utan</a:t>
            </a:r>
            <a:r>
              <a:rPr lang="en-US" dirty="0"/>
              <a:t> </a:t>
            </a:r>
            <a:r>
              <a:rPr lang="en-US" dirty="0" err="1"/>
              <a:t>samhällets</a:t>
            </a:r>
            <a:r>
              <a:rPr lang="en-US" dirty="0"/>
              <a:t> </a:t>
            </a:r>
            <a:r>
              <a:rPr lang="en-US" dirty="0" err="1"/>
              <a:t>stöd</a:t>
            </a:r>
            <a:r>
              <a:rPr lang="en-US" dirty="0"/>
              <a:t>. Det </a:t>
            </a:r>
            <a:r>
              <a:rPr lang="en-US" dirty="0" err="1"/>
              <a:t>är</a:t>
            </a:r>
            <a:r>
              <a:rPr lang="en-US" dirty="0"/>
              <a:t> </a:t>
            </a:r>
            <a:r>
              <a:rPr lang="en-US" dirty="0" err="1"/>
              <a:t>viktigt</a:t>
            </a:r>
            <a:r>
              <a:rPr lang="en-US" dirty="0"/>
              <a:t> </a:t>
            </a:r>
            <a:r>
              <a:rPr lang="en-US" dirty="0" err="1"/>
              <a:t>att</a:t>
            </a:r>
            <a:r>
              <a:rPr lang="en-US" dirty="0"/>
              <a:t> </a:t>
            </a:r>
            <a:r>
              <a:rPr lang="en-US" dirty="0" err="1"/>
              <a:t>betona</a:t>
            </a:r>
            <a:r>
              <a:rPr lang="en-US" dirty="0"/>
              <a:t> </a:t>
            </a:r>
            <a:r>
              <a:rPr lang="en-US" dirty="0" err="1"/>
              <a:t>att</a:t>
            </a:r>
            <a:r>
              <a:rPr lang="en-US" dirty="0"/>
              <a:t> </a:t>
            </a:r>
            <a:r>
              <a:rPr lang="en-US" dirty="0" err="1"/>
              <a:t>hemberedskap</a:t>
            </a:r>
            <a:r>
              <a:rPr lang="en-US" dirty="0"/>
              <a:t> ser </a:t>
            </a:r>
            <a:r>
              <a:rPr lang="en-US" dirty="0" err="1"/>
              <a:t>olika</a:t>
            </a:r>
            <a:r>
              <a:rPr lang="en-US" dirty="0"/>
              <a:t> </a:t>
            </a:r>
            <a:r>
              <a:rPr lang="en-US" dirty="0" err="1"/>
              <a:t>ut</a:t>
            </a:r>
            <a:r>
              <a:rPr lang="en-US" dirty="0"/>
              <a:t> </a:t>
            </a:r>
            <a:r>
              <a:rPr lang="en-US" dirty="0" err="1"/>
              <a:t>beroende</a:t>
            </a:r>
            <a:r>
              <a:rPr lang="en-US" dirty="0"/>
              <a:t> </a:t>
            </a:r>
            <a:r>
              <a:rPr lang="en-US" dirty="0" err="1"/>
              <a:t>på</a:t>
            </a:r>
            <a:r>
              <a:rPr lang="en-US" dirty="0"/>
              <a:t> </a:t>
            </a:r>
            <a:r>
              <a:rPr lang="en-US" dirty="0" err="1"/>
              <a:t>livssituation</a:t>
            </a:r>
            <a:r>
              <a:rPr lang="en-US" dirty="0"/>
              <a:t>, </a:t>
            </a:r>
            <a:r>
              <a:rPr lang="en-US" dirty="0" err="1"/>
              <a:t>boendeform</a:t>
            </a:r>
            <a:r>
              <a:rPr lang="en-US" dirty="0"/>
              <a:t> och </a:t>
            </a:r>
            <a:r>
              <a:rPr lang="en-US" dirty="0" err="1"/>
              <a:t>behov</a:t>
            </a:r>
            <a:r>
              <a:rPr lang="en-US" dirty="0"/>
              <a:t>. En </a:t>
            </a:r>
            <a:r>
              <a:rPr lang="en-US" dirty="0" err="1"/>
              <a:t>ensamstående</a:t>
            </a:r>
            <a:r>
              <a:rPr lang="en-US" dirty="0"/>
              <a:t> </a:t>
            </a:r>
            <a:r>
              <a:rPr lang="en-US" dirty="0" err="1"/>
              <a:t>i</a:t>
            </a:r>
            <a:r>
              <a:rPr lang="en-US" dirty="0"/>
              <a:t> </a:t>
            </a:r>
            <a:r>
              <a:rPr lang="en-US" dirty="0" err="1"/>
              <a:t>lägenhet</a:t>
            </a:r>
            <a:r>
              <a:rPr lang="en-US" dirty="0"/>
              <a:t> </a:t>
            </a:r>
            <a:r>
              <a:rPr lang="en-US" dirty="0" err="1"/>
              <a:t>har</a:t>
            </a:r>
            <a:r>
              <a:rPr lang="en-US" dirty="0"/>
              <a:t> </a:t>
            </a:r>
            <a:r>
              <a:rPr lang="en-US" dirty="0" err="1"/>
              <a:t>andra</a:t>
            </a:r>
            <a:r>
              <a:rPr lang="en-US" dirty="0"/>
              <a:t> </a:t>
            </a:r>
            <a:r>
              <a:rPr lang="en-US" dirty="0" err="1"/>
              <a:t>förutsättningar</a:t>
            </a:r>
            <a:r>
              <a:rPr lang="en-US" dirty="0"/>
              <a:t> </a:t>
            </a:r>
            <a:r>
              <a:rPr lang="en-US" dirty="0" err="1"/>
              <a:t>än</a:t>
            </a:r>
            <a:r>
              <a:rPr lang="en-US" dirty="0"/>
              <a:t> </a:t>
            </a:r>
            <a:r>
              <a:rPr lang="en-US" dirty="0" err="1"/>
              <a:t>en</a:t>
            </a:r>
            <a:r>
              <a:rPr lang="en-US" dirty="0"/>
              <a:t> </a:t>
            </a:r>
            <a:r>
              <a:rPr lang="en-US" dirty="0" err="1"/>
              <a:t>barnfamilj</a:t>
            </a:r>
            <a:r>
              <a:rPr lang="en-US" dirty="0"/>
              <a:t> </a:t>
            </a:r>
            <a:r>
              <a:rPr lang="en-US" dirty="0" err="1"/>
              <a:t>i</a:t>
            </a:r>
            <a:r>
              <a:rPr lang="en-US" dirty="0"/>
              <a:t> villa. </a:t>
            </a:r>
            <a:r>
              <a:rPr lang="en-US" dirty="0" err="1"/>
              <a:t>Poängen</a:t>
            </a:r>
            <a:r>
              <a:rPr lang="en-US" dirty="0"/>
              <a:t> </a:t>
            </a:r>
            <a:r>
              <a:rPr lang="en-US" dirty="0" err="1"/>
              <a:t>är</a:t>
            </a:r>
            <a:r>
              <a:rPr lang="en-US" dirty="0"/>
              <a:t> </a:t>
            </a:r>
            <a:r>
              <a:rPr lang="en-US" dirty="0" err="1"/>
              <a:t>inte</a:t>
            </a:r>
            <a:r>
              <a:rPr lang="en-US" dirty="0"/>
              <a:t> </a:t>
            </a:r>
            <a:r>
              <a:rPr lang="en-US" dirty="0" err="1"/>
              <a:t>att</a:t>
            </a:r>
            <a:r>
              <a:rPr lang="en-US" dirty="0"/>
              <a:t> alla ska </a:t>
            </a:r>
            <a:r>
              <a:rPr lang="en-US" dirty="0" err="1"/>
              <a:t>göra</a:t>
            </a:r>
            <a:r>
              <a:rPr lang="en-US" dirty="0"/>
              <a:t> </a:t>
            </a:r>
            <a:r>
              <a:rPr lang="en-US" dirty="0" err="1"/>
              <a:t>exakt</a:t>
            </a:r>
            <a:r>
              <a:rPr lang="en-US" dirty="0"/>
              <a:t> </a:t>
            </a:r>
            <a:r>
              <a:rPr lang="en-US" dirty="0" err="1"/>
              <a:t>likadant</a:t>
            </a:r>
            <a:r>
              <a:rPr lang="en-US" dirty="0"/>
              <a:t>, </a:t>
            </a:r>
            <a:r>
              <a:rPr lang="en-US" dirty="0" err="1"/>
              <a:t>utan</a:t>
            </a:r>
            <a:r>
              <a:rPr lang="en-US" dirty="0"/>
              <a:t> </a:t>
            </a:r>
            <a:r>
              <a:rPr lang="en-US" dirty="0" err="1"/>
              <a:t>att</a:t>
            </a:r>
            <a:r>
              <a:rPr lang="en-US" dirty="0"/>
              <a:t> alla ska ha </a:t>
            </a:r>
            <a:r>
              <a:rPr lang="en-US" dirty="0" err="1"/>
              <a:t>tänkt</a:t>
            </a:r>
            <a:r>
              <a:rPr lang="en-US" dirty="0"/>
              <a:t> </a:t>
            </a:r>
            <a:r>
              <a:rPr lang="en-US" dirty="0" err="1"/>
              <a:t>igenom</a:t>
            </a:r>
            <a:r>
              <a:rPr lang="en-US" dirty="0"/>
              <a:t> sin situation och </a:t>
            </a:r>
            <a:r>
              <a:rPr lang="en-US" dirty="0" err="1"/>
              <a:t>gjort</a:t>
            </a:r>
            <a:r>
              <a:rPr lang="en-US" dirty="0"/>
              <a:t> </a:t>
            </a:r>
            <a:r>
              <a:rPr lang="en-US" dirty="0" err="1"/>
              <a:t>rimliga</a:t>
            </a:r>
            <a:r>
              <a:rPr lang="en-US" dirty="0"/>
              <a:t> </a:t>
            </a:r>
            <a:r>
              <a:rPr lang="en-US" dirty="0" err="1"/>
              <a:t>förberedelser</a:t>
            </a:r>
            <a:r>
              <a:rPr lang="en-US" dirty="0"/>
              <a:t>. </a:t>
            </a:r>
          </a:p>
          <a:p>
            <a:pPr marL="0" indent="0">
              <a:lnSpc>
                <a:spcPct val="110000"/>
              </a:lnSpc>
              <a:spcBef>
                <a:spcPts val="2500"/>
              </a:spcBef>
              <a:buFont typeface="Arial" panose="020B0604020202020204" pitchFamily="34" charset="0"/>
              <a:buNone/>
            </a:pPr>
            <a:endParaRPr lang="en-US" dirty="0"/>
          </a:p>
          <a:p>
            <a:pPr marL="0" indent="0">
              <a:lnSpc>
                <a:spcPct val="110000"/>
              </a:lnSpc>
              <a:spcBef>
                <a:spcPts val="2500"/>
              </a:spcBef>
              <a:buFont typeface="Arial" panose="020B0604020202020204" pitchFamily="34" charset="0"/>
              <a:buNone/>
            </a:pPr>
            <a:endParaRPr lang="en-US" dirty="0"/>
          </a:p>
          <a:p>
            <a:pPr marL="0" indent="0">
              <a:lnSpc>
                <a:spcPct val="110000"/>
              </a:lnSpc>
              <a:spcBef>
                <a:spcPts val="2500"/>
              </a:spcBef>
              <a:buFont typeface="Arial" panose="020B0604020202020204" pitchFamily="34" charset="0"/>
              <a:buNone/>
            </a:pPr>
            <a:r>
              <a:rPr lang="en-US" dirty="0"/>
              <a:t>Du som </a:t>
            </a:r>
            <a:r>
              <a:rPr lang="en-US" dirty="0" err="1"/>
              <a:t>lärare</a:t>
            </a:r>
            <a:r>
              <a:rPr lang="en-US" dirty="0"/>
              <a:t> kan </a:t>
            </a:r>
            <a:r>
              <a:rPr lang="en-US" dirty="0" err="1"/>
              <a:t>här</a:t>
            </a:r>
            <a:r>
              <a:rPr lang="en-US" dirty="0"/>
              <a:t> </a:t>
            </a:r>
            <a:r>
              <a:rPr lang="en-US" dirty="0" err="1"/>
              <a:t>stanna</a:t>
            </a:r>
            <a:r>
              <a:rPr lang="en-US" dirty="0"/>
              <a:t> </a:t>
            </a:r>
            <a:r>
              <a:rPr lang="en-US" dirty="0" err="1"/>
              <a:t>upp</a:t>
            </a:r>
            <a:r>
              <a:rPr lang="en-US" dirty="0"/>
              <a:t> och </a:t>
            </a:r>
            <a:r>
              <a:rPr lang="en-US" dirty="0" err="1"/>
              <a:t>låta</a:t>
            </a:r>
            <a:r>
              <a:rPr lang="en-US" dirty="0"/>
              <a:t> </a:t>
            </a:r>
            <a:r>
              <a:rPr lang="en-US" dirty="0" err="1"/>
              <a:t>deltagarna</a:t>
            </a:r>
            <a:r>
              <a:rPr lang="en-US" dirty="0"/>
              <a:t> </a:t>
            </a:r>
            <a:r>
              <a:rPr lang="en-US" dirty="0" err="1"/>
              <a:t>reflektera</a:t>
            </a:r>
            <a:r>
              <a:rPr lang="en-US" dirty="0"/>
              <a:t> </a:t>
            </a:r>
            <a:r>
              <a:rPr lang="en-US" dirty="0" err="1"/>
              <a:t>över</a:t>
            </a:r>
            <a:r>
              <a:rPr lang="en-US" dirty="0"/>
              <a:t> </a:t>
            </a:r>
            <a:r>
              <a:rPr lang="en-US" dirty="0" err="1"/>
              <a:t>vilka</a:t>
            </a:r>
            <a:r>
              <a:rPr lang="en-US" dirty="0"/>
              <a:t> </a:t>
            </a:r>
            <a:r>
              <a:rPr lang="en-US" dirty="0" err="1"/>
              <a:t>funktioner</a:t>
            </a:r>
            <a:r>
              <a:rPr lang="en-US" dirty="0"/>
              <a:t> de </a:t>
            </a:r>
            <a:r>
              <a:rPr lang="en-US" dirty="0" err="1"/>
              <a:t>själva</a:t>
            </a:r>
            <a:r>
              <a:rPr lang="en-US" dirty="0"/>
              <a:t> är </a:t>
            </a:r>
            <a:r>
              <a:rPr lang="en-US" dirty="0" err="1"/>
              <a:t>mest</a:t>
            </a:r>
            <a:r>
              <a:rPr lang="en-US" dirty="0"/>
              <a:t> </a:t>
            </a:r>
            <a:r>
              <a:rPr lang="en-US" dirty="0" err="1"/>
              <a:t>beroende</a:t>
            </a:r>
            <a:r>
              <a:rPr lang="en-US" dirty="0"/>
              <a:t> av i </a:t>
            </a:r>
            <a:r>
              <a:rPr lang="en-US" dirty="0" err="1"/>
              <a:t>vardagen</a:t>
            </a:r>
            <a:r>
              <a:rPr lang="en-US" dirty="0"/>
              <a:t>, som el, </a:t>
            </a:r>
            <a:r>
              <a:rPr lang="en-US" dirty="0" err="1"/>
              <a:t>värme</a:t>
            </a:r>
            <a:r>
              <a:rPr lang="en-US" dirty="0"/>
              <a:t> </a:t>
            </a:r>
            <a:r>
              <a:rPr lang="en-US" dirty="0" err="1"/>
              <a:t>eller</a:t>
            </a:r>
            <a:r>
              <a:rPr lang="en-US" dirty="0"/>
              <a:t> digital </a:t>
            </a:r>
            <a:r>
              <a:rPr lang="en-US" dirty="0" err="1"/>
              <a:t>kommunikation</a:t>
            </a:r>
            <a:r>
              <a:rPr lang="en-US" dirty="0"/>
              <a:t>.</a:t>
            </a:r>
            <a:endParaRPr lang="en-US" sz="1800" dirty="0"/>
          </a:p>
          <a:p>
            <a:pPr marL="0" lvl="1" indent="0">
              <a:lnSpc>
                <a:spcPct val="110000"/>
              </a:lnSpc>
              <a:buNone/>
            </a:pPr>
            <a:endParaRPr lang="en-US" sz="1800" dirty="0"/>
          </a:p>
          <a:p>
            <a:pPr marL="0" indent="0">
              <a:lnSpc>
                <a:spcPct val="110000"/>
              </a:lnSpc>
              <a:spcBef>
                <a:spcPts val="2500"/>
              </a:spcBef>
              <a:buFont typeface="Arial" panose="020B0604020202020204" pitchFamily="34" charset="0"/>
              <a:buNone/>
            </a:pPr>
            <a:r>
              <a:rPr lang="en-US" b="1" dirty="0" err="1"/>
              <a:t>Konkreta</a:t>
            </a:r>
            <a:r>
              <a:rPr lang="en-US" b="1" dirty="0"/>
              <a:t> </a:t>
            </a:r>
            <a:r>
              <a:rPr lang="en-US" b="1" dirty="0" err="1"/>
              <a:t>vardagsexempel</a:t>
            </a:r>
            <a:endParaRPr lang="en-US" b="1" dirty="0"/>
          </a:p>
          <a:p>
            <a:pPr marL="0" lvl="1" indent="0">
              <a:lnSpc>
                <a:spcPct val="110000"/>
              </a:lnSpc>
              <a:buNone/>
            </a:pPr>
            <a:r>
              <a:rPr lang="en-US" sz="1800" dirty="0" err="1"/>
              <a:t>Strömavbrott</a:t>
            </a:r>
            <a:r>
              <a:rPr lang="en-US" sz="1800" dirty="0"/>
              <a:t>, </a:t>
            </a:r>
            <a:r>
              <a:rPr lang="en-US" sz="1800" dirty="0" err="1"/>
              <a:t>extremväder</a:t>
            </a:r>
            <a:r>
              <a:rPr lang="en-US" sz="1800" dirty="0"/>
              <a:t> och </a:t>
            </a:r>
            <a:r>
              <a:rPr lang="en-US" sz="1800" dirty="0" err="1"/>
              <a:t>störningar</a:t>
            </a:r>
            <a:r>
              <a:rPr lang="en-US" sz="1800" dirty="0"/>
              <a:t> </a:t>
            </a:r>
            <a:r>
              <a:rPr lang="en-US" sz="1800" dirty="0" err="1"/>
              <a:t>i</a:t>
            </a:r>
            <a:r>
              <a:rPr lang="en-US" sz="1800" dirty="0"/>
              <a:t> </a:t>
            </a:r>
            <a:r>
              <a:rPr lang="en-US" sz="1800" dirty="0" err="1"/>
              <a:t>betalningssystem</a:t>
            </a:r>
            <a:r>
              <a:rPr lang="en-US" sz="1800" dirty="0"/>
              <a:t> </a:t>
            </a:r>
            <a:r>
              <a:rPr lang="en-US" sz="1800" dirty="0" err="1"/>
              <a:t>visar</a:t>
            </a:r>
            <a:r>
              <a:rPr lang="en-US" sz="1800" dirty="0"/>
              <a:t> </a:t>
            </a:r>
            <a:r>
              <a:rPr lang="en-US" sz="1800" dirty="0" err="1"/>
              <a:t>vikten</a:t>
            </a:r>
            <a:r>
              <a:rPr lang="en-US" sz="1800" dirty="0"/>
              <a:t> av </a:t>
            </a:r>
            <a:r>
              <a:rPr lang="en-US" sz="1800" dirty="0" err="1"/>
              <a:t>hemberedskap</a:t>
            </a:r>
            <a:r>
              <a:rPr lang="en-US" sz="1800" dirty="0"/>
              <a:t>.</a:t>
            </a:r>
          </a:p>
          <a:p>
            <a:pPr marL="0" lvl="1" indent="0">
              <a:lnSpc>
                <a:spcPct val="110000"/>
              </a:lnSpc>
              <a:buNone/>
            </a:pPr>
            <a:endParaRPr lang="en-US" sz="1800" dirty="0"/>
          </a:p>
          <a:p>
            <a:pPr marL="0" lvl="1" indent="0">
              <a:lnSpc>
                <a:spcPct val="110000"/>
              </a:lnSpc>
              <a:buNone/>
            </a:pPr>
            <a:endParaRPr lang="en-US" sz="1800" dirty="0"/>
          </a:p>
          <a:p>
            <a:pPr marL="0" lvl="1" indent="0">
              <a:lnSpc>
                <a:spcPct val="110000"/>
              </a:lnSpc>
              <a:buNone/>
            </a:pPr>
            <a:endParaRPr lang="en-US" sz="1800" dirty="0"/>
          </a:p>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8</a:t>
            </a:fld>
            <a:endParaRPr lang="sv-SE"/>
          </a:p>
        </p:txBody>
      </p:sp>
    </p:spTree>
    <p:extLst>
      <p:ext uri="{BB962C8B-B14F-4D97-AF65-F5344CB8AC3E}">
        <p14:creationId xmlns:p14="http://schemas.microsoft.com/office/powerpoint/2010/main" val="302532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De </a:t>
            </a:r>
            <a:r>
              <a:rPr lang="en-US" dirty="0" err="1"/>
              <a:t>grundläggande</a:t>
            </a:r>
            <a:r>
              <a:rPr lang="en-US" dirty="0"/>
              <a:t> </a:t>
            </a:r>
            <a:r>
              <a:rPr lang="en-US" dirty="0" err="1"/>
              <a:t>behov</a:t>
            </a:r>
            <a:r>
              <a:rPr lang="en-US" dirty="0"/>
              <a:t> som alla </a:t>
            </a:r>
            <a:r>
              <a:rPr lang="en-US" dirty="0" err="1"/>
              <a:t>hushåll</a:t>
            </a:r>
            <a:r>
              <a:rPr lang="en-US" dirty="0"/>
              <a:t> </a:t>
            </a:r>
            <a:r>
              <a:rPr lang="en-US" dirty="0" err="1"/>
              <a:t>behöver</a:t>
            </a:r>
            <a:r>
              <a:rPr lang="en-US" dirty="0"/>
              <a:t> </a:t>
            </a:r>
            <a:r>
              <a:rPr lang="en-US" dirty="0" err="1"/>
              <a:t>kunna</a:t>
            </a:r>
            <a:r>
              <a:rPr lang="en-US" dirty="0"/>
              <a:t> </a:t>
            </a:r>
            <a:r>
              <a:rPr lang="en-US" dirty="0" err="1"/>
              <a:t>tillgodose</a:t>
            </a:r>
            <a:r>
              <a:rPr lang="en-US" dirty="0"/>
              <a:t> vid </a:t>
            </a:r>
            <a:r>
              <a:rPr lang="en-US" dirty="0" err="1"/>
              <a:t>en</a:t>
            </a:r>
            <a:r>
              <a:rPr lang="en-US" dirty="0"/>
              <a:t> kris. </a:t>
            </a:r>
          </a:p>
          <a:p>
            <a:pPr>
              <a:lnSpc>
                <a:spcPct val="110000"/>
              </a:lnSpc>
              <a:spcBef>
                <a:spcPts val="2500"/>
              </a:spcBef>
              <a:buSzPct val="125000"/>
              <a:buFont typeface="Wingdings" panose="05000000000000000000" pitchFamily="2" charset="2"/>
              <a:buChar char="§"/>
            </a:pPr>
            <a:r>
              <a:rPr lang="en-US" sz="1200" dirty="0"/>
              <a:t>Rent </a:t>
            </a:r>
            <a:r>
              <a:rPr lang="en-US" sz="1200" dirty="0" err="1"/>
              <a:t>dricksvatten</a:t>
            </a:r>
            <a:r>
              <a:rPr lang="en-US" sz="1200" dirty="0"/>
              <a:t> </a:t>
            </a:r>
            <a:r>
              <a:rPr lang="en-US" sz="1200" dirty="0" err="1"/>
              <a:t>gör</a:t>
            </a:r>
            <a:r>
              <a:rPr lang="en-US" sz="1200" dirty="0"/>
              <a:t> </a:t>
            </a:r>
            <a:r>
              <a:rPr lang="en-US" sz="1200" dirty="0" err="1"/>
              <a:t>så</a:t>
            </a:r>
            <a:r>
              <a:rPr lang="en-US" sz="1200" dirty="0"/>
              <a:t> att du </a:t>
            </a:r>
            <a:r>
              <a:rPr lang="en-US" sz="1200" dirty="0" err="1"/>
              <a:t>mår</a:t>
            </a:r>
            <a:r>
              <a:rPr lang="en-US" sz="1200" dirty="0"/>
              <a:t> bra och kan </a:t>
            </a:r>
            <a:r>
              <a:rPr lang="en-US" sz="1200" dirty="0" err="1"/>
              <a:t>överleva</a:t>
            </a:r>
            <a:r>
              <a:rPr lang="en-US" sz="1200" dirty="0"/>
              <a:t> under </a:t>
            </a:r>
            <a:r>
              <a:rPr lang="en-US" sz="1200" dirty="0" err="1"/>
              <a:t>en</a:t>
            </a:r>
            <a:r>
              <a:rPr lang="en-US" sz="1200" dirty="0"/>
              <a:t> kris. </a:t>
            </a:r>
            <a:br>
              <a:rPr lang="en-US" sz="1200" dirty="0"/>
            </a:br>
            <a:r>
              <a:rPr lang="sv-SE" sz="1200" dirty="0"/>
              <a:t>Vatten: 3–5 liter/person/dag</a:t>
            </a:r>
            <a:endParaRPr lang="en-US" sz="1200" dirty="0"/>
          </a:p>
          <a:p>
            <a:pPr>
              <a:lnSpc>
                <a:spcPct val="110000"/>
              </a:lnSpc>
              <a:spcBef>
                <a:spcPts val="2500"/>
              </a:spcBef>
              <a:buSzPct val="125000"/>
              <a:buFont typeface="Wingdings" panose="05000000000000000000" pitchFamily="2" charset="2"/>
              <a:buChar char="§"/>
            </a:pPr>
            <a:r>
              <a:rPr lang="en-US" sz="1200" dirty="0"/>
              <a:t>Mat och </a:t>
            </a:r>
            <a:r>
              <a:rPr lang="en-US" sz="1200" dirty="0" err="1"/>
              <a:t>energi</a:t>
            </a:r>
            <a:r>
              <a:rPr lang="en-US" sz="1200" dirty="0"/>
              <a:t> är </a:t>
            </a:r>
            <a:r>
              <a:rPr lang="en-US" sz="1200" dirty="0" err="1"/>
              <a:t>nödvändigt</a:t>
            </a:r>
            <a:r>
              <a:rPr lang="en-US" sz="1200" dirty="0"/>
              <a:t> för </a:t>
            </a:r>
            <a:r>
              <a:rPr lang="en-US" sz="1200" dirty="0" err="1"/>
              <a:t>kroppen</a:t>
            </a:r>
            <a:r>
              <a:rPr lang="en-US" sz="1200" dirty="0"/>
              <a:t> under </a:t>
            </a:r>
            <a:r>
              <a:rPr lang="en-US" sz="1200" dirty="0" err="1"/>
              <a:t>krissituationer</a:t>
            </a:r>
            <a:r>
              <a:rPr lang="en-US" sz="1200" dirty="0"/>
              <a:t>.</a:t>
            </a:r>
          </a:p>
          <a:p>
            <a:pPr>
              <a:lnSpc>
                <a:spcPct val="110000"/>
              </a:lnSpc>
              <a:spcBef>
                <a:spcPts val="2500"/>
              </a:spcBef>
              <a:buSzPct val="125000"/>
              <a:buFont typeface="Wingdings" panose="05000000000000000000" pitchFamily="2" charset="2"/>
              <a:buChar char="§"/>
            </a:pPr>
            <a:r>
              <a:rPr lang="en-US" sz="1200" dirty="0" err="1"/>
              <a:t>Hålla</a:t>
            </a:r>
            <a:r>
              <a:rPr lang="en-US" sz="1200" dirty="0"/>
              <a:t> </a:t>
            </a:r>
            <a:r>
              <a:rPr lang="en-US" sz="1200" dirty="0" err="1"/>
              <a:t>värme</a:t>
            </a:r>
            <a:r>
              <a:rPr lang="en-US" sz="1200" dirty="0"/>
              <a:t> </a:t>
            </a:r>
            <a:r>
              <a:rPr lang="en-US" sz="1200" dirty="0" err="1"/>
              <a:t>spelar</a:t>
            </a:r>
            <a:r>
              <a:rPr lang="en-US" sz="1200" dirty="0"/>
              <a:t> </a:t>
            </a:r>
            <a:r>
              <a:rPr lang="en-US" sz="1200" dirty="0" err="1"/>
              <a:t>stor</a:t>
            </a:r>
            <a:r>
              <a:rPr lang="en-US" sz="1200" dirty="0"/>
              <a:t> roll, </a:t>
            </a:r>
            <a:r>
              <a:rPr lang="en-US" sz="1200" dirty="0" err="1"/>
              <a:t>särskilt</a:t>
            </a:r>
            <a:r>
              <a:rPr lang="en-US" sz="1200" dirty="0"/>
              <a:t> under </a:t>
            </a:r>
            <a:r>
              <a:rPr lang="en-US" sz="1200" dirty="0" err="1"/>
              <a:t>kalla</a:t>
            </a:r>
            <a:r>
              <a:rPr lang="en-US" sz="1200" dirty="0"/>
              <a:t> </a:t>
            </a:r>
            <a:r>
              <a:rPr lang="en-US" sz="1200" dirty="0" err="1"/>
              <a:t>perioder</a:t>
            </a:r>
            <a:r>
              <a:rPr lang="en-US" sz="1200" dirty="0"/>
              <a:t>.</a:t>
            </a:r>
          </a:p>
          <a:p>
            <a:pPr>
              <a:lnSpc>
                <a:spcPct val="110000"/>
              </a:lnSpc>
              <a:spcBef>
                <a:spcPts val="2500"/>
              </a:spcBef>
              <a:buSzPct val="125000"/>
              <a:buFont typeface="Wingdings" panose="05000000000000000000" pitchFamily="2" charset="2"/>
              <a:buChar char="§"/>
            </a:pPr>
            <a:r>
              <a:rPr lang="en-US" sz="1200" dirty="0" err="1"/>
              <a:t>Säker</a:t>
            </a:r>
            <a:r>
              <a:rPr lang="en-US" sz="1200" dirty="0"/>
              <a:t> information och </a:t>
            </a:r>
            <a:r>
              <a:rPr lang="en-US" sz="1200" dirty="0" err="1"/>
              <a:t>kommunikation</a:t>
            </a:r>
            <a:r>
              <a:rPr lang="en-US" sz="1200" dirty="0"/>
              <a:t> </a:t>
            </a:r>
            <a:r>
              <a:rPr lang="en-US" sz="1200" dirty="0" err="1"/>
              <a:t>behövs</a:t>
            </a:r>
            <a:r>
              <a:rPr lang="en-US" sz="1200" dirty="0"/>
              <a:t> för </a:t>
            </a:r>
            <a:r>
              <a:rPr lang="en-US" sz="1200" dirty="0" err="1"/>
              <a:t>rätt</a:t>
            </a:r>
            <a:r>
              <a:rPr lang="en-US" sz="1200" dirty="0"/>
              <a:t> </a:t>
            </a:r>
            <a:r>
              <a:rPr lang="en-US" sz="1200" dirty="0" err="1"/>
              <a:t>beslut</a:t>
            </a:r>
            <a:r>
              <a:rPr lang="en-US" sz="1200" dirty="0"/>
              <a:t>. Radio med </a:t>
            </a:r>
            <a:r>
              <a:rPr lang="en-US" sz="1200" dirty="0" err="1"/>
              <a:t>batteri</a:t>
            </a:r>
            <a:r>
              <a:rPr lang="en-US" sz="1200" dirty="0"/>
              <a:t> </a:t>
            </a:r>
            <a:r>
              <a:rPr lang="en-US" sz="1200" dirty="0" err="1"/>
              <a:t>eller</a:t>
            </a:r>
            <a:r>
              <a:rPr lang="en-US" sz="1200" dirty="0"/>
              <a:t> </a:t>
            </a:r>
            <a:r>
              <a:rPr lang="en-US" sz="1200" dirty="0" err="1"/>
              <a:t>vev</a:t>
            </a:r>
            <a:r>
              <a:rPr lang="en-US" sz="1200" dirty="0"/>
              <a:t>. Extra </a:t>
            </a:r>
            <a:r>
              <a:rPr lang="en-US" sz="1200" dirty="0" err="1"/>
              <a:t>batteri</a:t>
            </a:r>
            <a:r>
              <a:rPr lang="en-US" sz="1200" dirty="0"/>
              <a:t> till </a:t>
            </a:r>
            <a:r>
              <a:rPr lang="en-US" sz="1200" dirty="0" err="1"/>
              <a:t>dator</a:t>
            </a:r>
            <a:r>
              <a:rPr lang="en-US" sz="1200" dirty="0"/>
              <a:t> och </a:t>
            </a:r>
            <a:r>
              <a:rPr lang="en-US" sz="1200" dirty="0" err="1"/>
              <a:t>telefon</a:t>
            </a:r>
            <a:r>
              <a:rPr lang="en-US" sz="1200" dirty="0"/>
              <a:t>.</a:t>
            </a:r>
          </a:p>
          <a:p>
            <a:pPr>
              <a:lnSpc>
                <a:spcPct val="110000"/>
              </a:lnSpc>
              <a:spcBef>
                <a:spcPts val="2500"/>
              </a:spcBef>
              <a:buSzPct val="125000"/>
              <a:buFont typeface="Wingdings" panose="05000000000000000000" pitchFamily="2" charset="2"/>
              <a:buChar char="§"/>
            </a:pPr>
            <a:r>
              <a:rPr lang="en-US" sz="1200" dirty="0" err="1"/>
              <a:t>Hälsa</a:t>
            </a:r>
            <a:r>
              <a:rPr lang="en-US" sz="1200" dirty="0"/>
              <a:t>, </a:t>
            </a:r>
            <a:r>
              <a:rPr lang="en-US" sz="1200" dirty="0" err="1"/>
              <a:t>hygien</a:t>
            </a:r>
            <a:r>
              <a:rPr lang="en-US" sz="1200" dirty="0"/>
              <a:t> som </a:t>
            </a:r>
            <a:r>
              <a:rPr lang="en-US" sz="1200" dirty="0" err="1"/>
              <a:t>läkemedel</a:t>
            </a:r>
            <a:r>
              <a:rPr lang="en-US" sz="1200" dirty="0"/>
              <a:t>, </a:t>
            </a:r>
            <a:r>
              <a:rPr lang="en-US" sz="1200" dirty="0" err="1"/>
              <a:t>första</a:t>
            </a:r>
            <a:r>
              <a:rPr lang="en-US" sz="1200" dirty="0"/>
              <a:t> </a:t>
            </a:r>
            <a:r>
              <a:rPr lang="en-US" sz="1200" dirty="0" err="1"/>
              <a:t>hjälpen</a:t>
            </a:r>
            <a:r>
              <a:rPr lang="en-US" sz="1200" dirty="0"/>
              <a:t> är viktiga för att vi </a:t>
            </a:r>
            <a:r>
              <a:rPr lang="en-US" sz="1200" dirty="0" err="1"/>
              <a:t>inte</a:t>
            </a:r>
            <a:r>
              <a:rPr lang="en-US" sz="1200" dirty="0"/>
              <a:t> ska </a:t>
            </a:r>
            <a:r>
              <a:rPr lang="en-US" sz="1200" dirty="0" err="1"/>
              <a:t>bli</a:t>
            </a:r>
            <a:r>
              <a:rPr lang="en-US" sz="1200" dirty="0"/>
              <a:t> </a:t>
            </a:r>
            <a:r>
              <a:rPr lang="en-US" sz="1200" dirty="0" err="1"/>
              <a:t>sjuka</a:t>
            </a:r>
            <a:r>
              <a:rPr lang="en-US" sz="1200" dirty="0"/>
              <a:t>.</a:t>
            </a:r>
          </a:p>
          <a:p>
            <a:pPr>
              <a:lnSpc>
                <a:spcPct val="110000"/>
              </a:lnSpc>
              <a:spcBef>
                <a:spcPts val="2500"/>
              </a:spcBef>
              <a:buSzPct val="125000"/>
              <a:buFont typeface="Wingdings" panose="05000000000000000000" pitchFamily="2" charset="2"/>
              <a:buChar char="§"/>
            </a:pPr>
            <a:r>
              <a:rPr lang="en-US" sz="1200" dirty="0"/>
              <a:t>Hur vi </a:t>
            </a:r>
            <a:r>
              <a:rPr lang="en-US" sz="1200" dirty="0" err="1"/>
              <a:t>betalar</a:t>
            </a:r>
            <a:r>
              <a:rPr lang="en-US" sz="1200" dirty="0"/>
              <a:t> under </a:t>
            </a:r>
            <a:r>
              <a:rPr lang="en-US" sz="1200" dirty="0" err="1"/>
              <a:t>en</a:t>
            </a:r>
            <a:r>
              <a:rPr lang="en-US" sz="1200" dirty="0"/>
              <a:t> kris – med </a:t>
            </a:r>
            <a:r>
              <a:rPr lang="en-US" sz="1200" dirty="0" err="1"/>
              <a:t>kontanter</a:t>
            </a:r>
            <a:r>
              <a:rPr lang="en-US" sz="1200" dirty="0"/>
              <a:t> om </a:t>
            </a:r>
            <a:r>
              <a:rPr lang="en-US" sz="1200" dirty="0" err="1"/>
              <a:t>digitala</a:t>
            </a:r>
            <a:r>
              <a:rPr lang="en-US" sz="1200" dirty="0"/>
              <a:t> system </a:t>
            </a:r>
            <a:r>
              <a:rPr lang="en-US" sz="1200" dirty="0" err="1"/>
              <a:t>slutar</a:t>
            </a:r>
            <a:r>
              <a:rPr lang="en-US" sz="1200" dirty="0"/>
              <a:t> </a:t>
            </a:r>
            <a:r>
              <a:rPr lang="en-US" sz="1200" dirty="0" err="1"/>
              <a:t>fungera</a:t>
            </a:r>
            <a:r>
              <a:rPr lang="en-US" sz="1200" dirty="0"/>
              <a:t>.</a:t>
            </a:r>
          </a:p>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9</a:t>
            </a:fld>
            <a:endParaRPr lang="sv-SE" dirty="0"/>
          </a:p>
        </p:txBody>
      </p:sp>
    </p:spTree>
    <p:extLst>
      <p:ext uri="{BB962C8B-B14F-4D97-AF65-F5344CB8AC3E}">
        <p14:creationId xmlns:p14="http://schemas.microsoft.com/office/powerpoint/2010/main" val="1125647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8800" y="0"/>
            <a:ext cx="5508000" cy="685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p>
        </p:txBody>
      </p:sp>
      <p:sp>
        <p:nvSpPr>
          <p:cNvPr id="2" name="Rubrik 1"/>
          <p:cNvSpPr>
            <a:spLocks noGrp="1"/>
          </p:cNvSpPr>
          <p:nvPr>
            <p:ph type="ctrTitle" hasCustomPrompt="1"/>
          </p:nvPr>
        </p:nvSpPr>
        <p:spPr>
          <a:xfrm>
            <a:off x="1195200" y="1564304"/>
            <a:ext cx="4716000" cy="2303822"/>
          </a:xfrm>
        </p:spPr>
        <p:txBody>
          <a:bodyPr anchor="b" anchorCtr="0">
            <a:noAutofit/>
          </a:bodyPr>
          <a:lstStyle>
            <a:lvl1pPr algn="l">
              <a:defRPr sz="4200">
                <a:solidFill>
                  <a:schemeClr val="accent1"/>
                </a:solidFill>
              </a:defRPr>
            </a:lvl1pPr>
          </a:lstStyle>
          <a:p>
            <a:r>
              <a:rPr lang="sv-SE"/>
              <a:t>Klicka för att lägga till rubrik</a:t>
            </a:r>
          </a:p>
        </p:txBody>
      </p:sp>
      <p:sp>
        <p:nvSpPr>
          <p:cNvPr id="3" name="Underrubrik 2"/>
          <p:cNvSpPr>
            <a:spLocks noGrp="1"/>
          </p:cNvSpPr>
          <p:nvPr>
            <p:ph type="subTitle" idx="1" hasCustomPrompt="1"/>
          </p:nvPr>
        </p:nvSpPr>
        <p:spPr>
          <a:xfrm>
            <a:off x="1195200" y="4099967"/>
            <a:ext cx="47160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för att lägga till underrubrik</a:t>
            </a:r>
          </a:p>
        </p:txBody>
      </p:sp>
      <p:pic>
        <p:nvPicPr>
          <p:cNvPr id="6" name="Logotyp">
            <a:extLst>
              <a:ext uri="{FF2B5EF4-FFF2-40B4-BE49-F238E27FC236}">
                <a16:creationId xmlns:a16="http://schemas.microsoft.com/office/drawing/2014/main" id="{A9240E40-1E99-4A66-8367-E5444735365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8" name="Platshållare för text 7">
            <a:extLst>
              <a:ext uri="{FF2B5EF4-FFF2-40B4-BE49-F238E27FC236}">
                <a16:creationId xmlns:a16="http://schemas.microsoft.com/office/drawing/2014/main" id="{5EFFC19A-8C7D-450B-BE14-FDE9393F2D68}"/>
              </a:ext>
            </a:extLst>
          </p:cNvPr>
          <p:cNvSpPr>
            <a:spLocks noGrp="1"/>
          </p:cNvSpPr>
          <p:nvPr>
            <p:ph type="body" sz="quarter" idx="17"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a:t>Kontaktinformation</a:t>
            </a:r>
          </a:p>
        </p:txBody>
      </p:sp>
    </p:spTree>
    <p:extLst>
      <p:ext uri="{BB962C8B-B14F-4D97-AF65-F5344CB8AC3E}">
        <p14:creationId xmlns:p14="http://schemas.microsoft.com/office/powerpoint/2010/main" val="15238837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19999"/>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7" name="Platshållare för bild 6"/>
          <p:cNvSpPr>
            <a:spLocks noGrp="1"/>
          </p:cNvSpPr>
          <p:nvPr>
            <p:ph type="pic" sz="quarter" idx="13" hasCustomPrompt="1"/>
          </p:nvPr>
        </p:nvSpPr>
        <p:spPr>
          <a:xfrm>
            <a:off x="6336000" y="1619999"/>
            <a:ext cx="5148000" cy="451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
        <p:nvSpPr>
          <p:cNvPr id="4" name="Rubrik 3">
            <a:extLst>
              <a:ext uri="{FF2B5EF4-FFF2-40B4-BE49-F238E27FC236}">
                <a16:creationId xmlns:a16="http://schemas.microsoft.com/office/drawing/2014/main" id="{71D2AFBB-055C-4A44-95BA-F16680711FCE}"/>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74282934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ög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993756"/>
            <a:ext cx="5148000" cy="4150104"/>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r>
              <a:rPr lang="sv-SE"/>
              <a:t>Södertälje kommun | Ange text i sidfot här </a:t>
            </a:r>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a:p>
        </p:txBody>
      </p:sp>
      <p:sp>
        <p:nvSpPr>
          <p:cNvPr id="7" name="Platshållare för bild 6"/>
          <p:cNvSpPr>
            <a:spLocks noGrp="1"/>
          </p:cNvSpPr>
          <p:nvPr>
            <p:ph type="pic" sz="quarter" idx="13" hasCustomPrompt="1"/>
          </p:nvPr>
        </p:nvSpPr>
        <p:spPr>
          <a:xfrm>
            <a:off x="6336000" y="723449"/>
            <a:ext cx="5148000" cy="542041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p>
        </p:txBody>
      </p:sp>
      <p:sp>
        <p:nvSpPr>
          <p:cNvPr id="2" name="Rubrik 1">
            <a:extLst>
              <a:ext uri="{FF2B5EF4-FFF2-40B4-BE49-F238E27FC236}">
                <a16:creationId xmlns:a16="http://schemas.microsoft.com/office/drawing/2014/main" id="{B19FAE22-B614-40F2-9D97-9CA10DA68B9C}"/>
              </a:ext>
            </a:extLst>
          </p:cNvPr>
          <p:cNvSpPr>
            <a:spLocks noGrp="1"/>
          </p:cNvSpPr>
          <p:nvPr>
            <p:ph type="title" hasCustomPrompt="1"/>
          </p:nvPr>
        </p:nvSpPr>
        <p:spPr>
          <a:xfrm>
            <a:off x="719999" y="590752"/>
            <a:ext cx="5148000" cy="1293803"/>
          </a:xfrm>
        </p:spPr>
        <p:txBody>
          <a:bodyPr/>
          <a:lstStyle>
            <a:lvl1pPr>
              <a:defRPr/>
            </a:lvl1pPr>
          </a:lstStyle>
          <a:p>
            <a:r>
              <a:rPr lang="sv-SE"/>
              <a:t>Klicka för att lägga till rubrik</a:t>
            </a:r>
          </a:p>
        </p:txBody>
      </p:sp>
    </p:spTree>
    <p:extLst>
      <p:ext uri="{BB962C8B-B14F-4D97-AF65-F5344CB8AC3E}">
        <p14:creationId xmlns:p14="http://schemas.microsoft.com/office/powerpoint/2010/main" val="1242933983"/>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bild 6">
            <a:extLst>
              <a:ext uri="{FF2B5EF4-FFF2-40B4-BE49-F238E27FC236}">
                <a16:creationId xmlns:a16="http://schemas.microsoft.com/office/drawing/2014/main" id="{1E6DE0C1-75A4-41A5-9BD4-82C1CD4FFDD8}"/>
              </a:ext>
            </a:extLst>
          </p:cNvPr>
          <p:cNvSpPr>
            <a:spLocks noGrp="1"/>
          </p:cNvSpPr>
          <p:nvPr>
            <p:ph type="pic" sz="quarter" idx="13" hasCustomPrompt="1"/>
          </p:nvPr>
        </p:nvSpPr>
        <p:spPr>
          <a:xfrm>
            <a:off x="720000" y="720000"/>
            <a:ext cx="10764000" cy="541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Tree>
    <p:extLst>
      <p:ext uri="{BB962C8B-B14F-4D97-AF65-F5344CB8AC3E}">
        <p14:creationId xmlns:p14="http://schemas.microsoft.com/office/powerpoint/2010/main" val="274508502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tfallande bild">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1E6DE0C1-75A4-41A5-9BD4-82C1CD4FFDD8}"/>
              </a:ext>
            </a:extLst>
          </p:cNvPr>
          <p:cNvSpPr>
            <a:spLocks noGrp="1"/>
          </p:cNvSpPr>
          <p:nvPr>
            <p:ph type="pic" sz="quarter" idx="13" hasCustomPrompt="1"/>
          </p:nvPr>
        </p:nvSpPr>
        <p:spPr>
          <a:xfrm>
            <a:off x="0" y="0"/>
            <a:ext cx="12193200" cy="685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309231226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sid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620000" y="1963294"/>
            <a:ext cx="8953200" cy="1470025"/>
          </a:xfrm>
        </p:spPr>
        <p:txBody>
          <a:bodyPr anchor="b" anchorCtr="0"/>
          <a:lstStyle>
            <a:lvl1pPr algn="l">
              <a:lnSpc>
                <a:spcPct val="100000"/>
              </a:lnSpc>
              <a:defRPr sz="4200">
                <a:solidFill>
                  <a:schemeClr val="bg1"/>
                </a:solidFill>
              </a:defRPr>
            </a:lvl1pPr>
          </a:lstStyle>
          <a:p>
            <a:r>
              <a:rPr lang="sv-SE" dirty="0"/>
              <a:t>Klicka för att lägga till rubrik</a:t>
            </a:r>
          </a:p>
        </p:txBody>
      </p:sp>
      <p:sp>
        <p:nvSpPr>
          <p:cNvPr id="3" name="Underrubrik 2"/>
          <p:cNvSpPr>
            <a:spLocks noGrp="1"/>
          </p:cNvSpPr>
          <p:nvPr>
            <p:ph type="subTitle" idx="1" hasCustomPrompt="1"/>
          </p:nvPr>
        </p:nvSpPr>
        <p:spPr>
          <a:xfrm>
            <a:off x="1620000" y="3646547"/>
            <a:ext cx="8953200" cy="1547610"/>
          </a:xfrm>
        </p:spPr>
        <p:txBody>
          <a:bodyPr>
            <a:normAutofit/>
          </a:bodyPr>
          <a:lstStyle>
            <a:lvl1pPr marL="0" indent="0" algn="l">
              <a:lnSpc>
                <a:spcPct val="100000"/>
              </a:lnSpc>
              <a:spcBef>
                <a:spcPts val="0"/>
              </a:spcBef>
              <a:buNone/>
              <a:defRPr sz="18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287676388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sida - liggande kollage">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0"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224000" y="1299808"/>
            <a:ext cx="9745200" cy="1102260"/>
          </a:xfrm>
        </p:spPr>
        <p:txBody>
          <a:bodyPr anchor="b" anchorCtr="0"/>
          <a:lstStyle>
            <a:lvl1pPr algn="l">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224000" y="2633909"/>
            <a:ext cx="9745200" cy="720000"/>
          </a:xfrm>
        </p:spPr>
        <p:txBody>
          <a:bodyPr>
            <a:norm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
        <p:nvSpPr>
          <p:cNvPr id="10" name="Platshållare för bild 4">
            <a:extLst>
              <a:ext uri="{FF2B5EF4-FFF2-40B4-BE49-F238E27FC236}">
                <a16:creationId xmlns:a16="http://schemas.microsoft.com/office/drawing/2014/main" id="{F839218C-3304-4C8D-852E-51D790741243}"/>
              </a:ext>
            </a:extLst>
          </p:cNvPr>
          <p:cNvSpPr>
            <a:spLocks noGrp="1"/>
          </p:cNvSpPr>
          <p:nvPr>
            <p:ph type="pic" sz="quarter" idx="17" hasCustomPrompt="1"/>
          </p:nvPr>
        </p:nvSpPr>
        <p:spPr>
          <a:xfrm>
            <a:off x="4064928"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11" name="Platshållare för bild 4">
            <a:extLst>
              <a:ext uri="{FF2B5EF4-FFF2-40B4-BE49-F238E27FC236}">
                <a16:creationId xmlns:a16="http://schemas.microsoft.com/office/drawing/2014/main" id="{DCDDF7F5-F87B-45E6-8198-7A9B12D2FECC}"/>
              </a:ext>
            </a:extLst>
          </p:cNvPr>
          <p:cNvSpPr>
            <a:spLocks noGrp="1"/>
          </p:cNvSpPr>
          <p:nvPr>
            <p:ph type="pic" sz="quarter" idx="18" hasCustomPrompt="1"/>
          </p:nvPr>
        </p:nvSpPr>
        <p:spPr>
          <a:xfrm>
            <a:off x="8129856"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Tree>
    <p:extLst>
      <p:ext uri="{BB962C8B-B14F-4D97-AF65-F5344CB8AC3E}">
        <p14:creationId xmlns:p14="http://schemas.microsoft.com/office/powerpoint/2010/main" val="385704026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pitelsida - bild">
    <p:bg>
      <p:bgPr>
        <a:solidFill>
          <a:schemeClr val="accent1"/>
        </a:solidFill>
        <a:effectLst/>
      </p:bgPr>
    </p:bg>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8800" y="0"/>
            <a:ext cx="5508000" cy="685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195200" y="1564304"/>
            <a:ext cx="4716000" cy="2303822"/>
          </a:xfrm>
        </p:spPr>
        <p:txBody>
          <a:bodyPr anchor="b" anchorCtr="0"/>
          <a:lstStyle>
            <a:lvl1pPr algn="l">
              <a:defRPr sz="4200">
                <a:solidFill>
                  <a:schemeClr val="bg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200" y="4099967"/>
            <a:ext cx="4716000" cy="1547610"/>
          </a:xfrm>
        </p:spPr>
        <p:txBody>
          <a:bodyPr>
            <a:normAutofit/>
          </a:bodyPr>
          <a:lstStyle>
            <a:lvl1pPr marL="0" indent="0" algn="l">
              <a:lnSpc>
                <a:spcPct val="100000"/>
              </a:lnSpc>
              <a:spcBef>
                <a:spcPts val="0"/>
              </a:spcBef>
              <a:buNone/>
              <a:defRPr sz="18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4291406377"/>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 och slutsida">
    <p:bg>
      <p:bgPr>
        <a:solidFill>
          <a:schemeClr val="accent1"/>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7AE41763-5659-4CFB-8ECD-578E2B1DDC4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bwMode="black">
          <a:xfrm>
            <a:off x="4076999" y="2343600"/>
            <a:ext cx="4032512" cy="1456947"/>
          </a:xfrm>
          <a:prstGeom prst="rect">
            <a:avLst/>
          </a:prstGeom>
        </p:spPr>
      </p:pic>
      <p:sp>
        <p:nvSpPr>
          <p:cNvPr id="3" name="Rubrik 1">
            <a:extLst>
              <a:ext uri="{FF2B5EF4-FFF2-40B4-BE49-F238E27FC236}">
                <a16:creationId xmlns:a16="http://schemas.microsoft.com/office/drawing/2014/main" id="{E62A6F2F-0B00-4FFC-AD3F-724BFB0606B2}"/>
              </a:ext>
            </a:extLst>
          </p:cNvPr>
          <p:cNvSpPr>
            <a:spLocks noGrp="1"/>
          </p:cNvSpPr>
          <p:nvPr>
            <p:ph type="ctrTitle" hasCustomPrompt="1"/>
          </p:nvPr>
        </p:nvSpPr>
        <p:spPr>
          <a:xfrm>
            <a:off x="1057078" y="3816000"/>
            <a:ext cx="10072356" cy="756000"/>
          </a:xfrm>
        </p:spPr>
        <p:txBody>
          <a:bodyPr anchor="b" anchorCtr="0"/>
          <a:lstStyle>
            <a:lvl1pPr algn="ctr">
              <a:defRPr sz="2400">
                <a:solidFill>
                  <a:schemeClr val="bg1"/>
                </a:solidFill>
              </a:defRPr>
            </a:lvl1pPr>
          </a:lstStyle>
          <a:p>
            <a:r>
              <a:rPr lang="sv-SE" dirty="0"/>
              <a:t>Klicka för att lägga till rubrik</a:t>
            </a:r>
          </a:p>
        </p:txBody>
      </p:sp>
      <p:sp>
        <p:nvSpPr>
          <p:cNvPr id="4" name="Underrubrik 2">
            <a:extLst>
              <a:ext uri="{FF2B5EF4-FFF2-40B4-BE49-F238E27FC236}">
                <a16:creationId xmlns:a16="http://schemas.microsoft.com/office/drawing/2014/main" id="{52078C6C-76D3-4964-B728-98198D162713}"/>
              </a:ext>
            </a:extLst>
          </p:cNvPr>
          <p:cNvSpPr>
            <a:spLocks noGrp="1"/>
          </p:cNvSpPr>
          <p:nvPr>
            <p:ph type="subTitle" idx="1" hasCustomPrompt="1"/>
          </p:nvPr>
        </p:nvSpPr>
        <p:spPr>
          <a:xfrm>
            <a:off x="1057077" y="4734000"/>
            <a:ext cx="10072356" cy="720000"/>
          </a:xfrm>
        </p:spPr>
        <p:txBody>
          <a:bodyPr>
            <a:normAutofit/>
          </a:bodyPr>
          <a:lstStyle>
            <a:lvl1pPr marL="0" indent="0" algn="ctr">
              <a:buNone/>
              <a:defRPr sz="14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1501309540"/>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t och slutsida vit">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7AE41763-5659-4CFB-8ECD-578E2B1DDC4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076999" y="2343600"/>
            <a:ext cx="4032512" cy="1456947"/>
          </a:xfrm>
          <a:prstGeom prst="rect">
            <a:avLst/>
          </a:prstGeom>
        </p:spPr>
      </p:pic>
      <p:sp>
        <p:nvSpPr>
          <p:cNvPr id="3" name="Rubrik 1">
            <a:extLst>
              <a:ext uri="{FF2B5EF4-FFF2-40B4-BE49-F238E27FC236}">
                <a16:creationId xmlns:a16="http://schemas.microsoft.com/office/drawing/2014/main" id="{5B394DC7-EC60-4F42-AD80-9D7B2283C1B4}"/>
              </a:ext>
            </a:extLst>
          </p:cNvPr>
          <p:cNvSpPr>
            <a:spLocks noGrp="1"/>
          </p:cNvSpPr>
          <p:nvPr>
            <p:ph type="ctrTitle" hasCustomPrompt="1"/>
          </p:nvPr>
        </p:nvSpPr>
        <p:spPr>
          <a:xfrm>
            <a:off x="1057078" y="3816000"/>
            <a:ext cx="10072356" cy="756000"/>
          </a:xfrm>
        </p:spPr>
        <p:txBody>
          <a:bodyPr anchor="b" anchorCtr="0"/>
          <a:lstStyle>
            <a:lvl1pPr algn="ctr">
              <a:defRPr sz="2400">
                <a:solidFill>
                  <a:schemeClr val="tx1"/>
                </a:solidFill>
              </a:defRPr>
            </a:lvl1pPr>
          </a:lstStyle>
          <a:p>
            <a:r>
              <a:rPr lang="sv-SE" dirty="0"/>
              <a:t>Klicka för att lägga till rubrik</a:t>
            </a:r>
          </a:p>
        </p:txBody>
      </p:sp>
      <p:sp>
        <p:nvSpPr>
          <p:cNvPr id="4" name="Underrubrik 2">
            <a:extLst>
              <a:ext uri="{FF2B5EF4-FFF2-40B4-BE49-F238E27FC236}">
                <a16:creationId xmlns:a16="http://schemas.microsoft.com/office/drawing/2014/main" id="{61215415-BED6-4F18-9178-B21C36A8C450}"/>
              </a:ext>
            </a:extLst>
          </p:cNvPr>
          <p:cNvSpPr>
            <a:spLocks noGrp="1"/>
          </p:cNvSpPr>
          <p:nvPr>
            <p:ph type="subTitle" idx="1" hasCustomPrompt="1"/>
          </p:nvPr>
        </p:nvSpPr>
        <p:spPr>
          <a:xfrm>
            <a:off x="1057077" y="4734000"/>
            <a:ext cx="10072356" cy="720000"/>
          </a:xfrm>
        </p:spPr>
        <p:txBody>
          <a:bodyPr>
            <a:normAutofit/>
          </a:bodyPr>
          <a:lstStyle>
            <a:lvl1pPr marL="0" indent="0" algn="ctr">
              <a:buNone/>
              <a:defRPr sz="14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2024949435"/>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B06A09-98CF-FAC2-3708-AECC4360C651}"/>
              </a:ext>
            </a:extLst>
          </p:cNvPr>
          <p:cNvSpPr>
            <a:spLocks noGrp="1"/>
          </p:cNvSpPr>
          <p:nvPr>
            <p:ph type="title"/>
          </p:nvPr>
        </p:nvSpPr>
        <p:spPr>
          <a:xfrm>
            <a:off x="301752" y="1124712"/>
            <a:ext cx="3546235" cy="1533073"/>
          </a:xfrm>
        </p:spPr>
        <p:txBody>
          <a:bodyPr rtlCol="0" anchor="t">
            <a:normAutofit/>
          </a:bodyPr>
          <a:lstStyle>
            <a:lvl1pPr>
              <a:defRPr sz="3200"/>
            </a:lvl1pPr>
          </a:lstStyle>
          <a:p>
            <a:pPr rtl="0"/>
            <a:r>
              <a:rPr lang="sv-se"/>
              <a:t>Klicka här för att ändra format</a:t>
            </a:r>
          </a:p>
        </p:txBody>
      </p:sp>
      <p:sp>
        <p:nvSpPr>
          <p:cNvPr id="23" name="Platshållare för datum 22">
            <a:extLst>
              <a:ext uri="{FF2B5EF4-FFF2-40B4-BE49-F238E27FC236}">
                <a16:creationId xmlns:a16="http://schemas.microsoft.com/office/drawing/2014/main" id="{8ACB14E1-4D3B-B55C-4791-64F774AC361F}"/>
              </a:ext>
            </a:extLst>
          </p:cNvPr>
          <p:cNvSpPr>
            <a:spLocks noGrp="1"/>
          </p:cNvSpPr>
          <p:nvPr>
            <p:ph type="dt" sz="half" idx="14"/>
          </p:nvPr>
        </p:nvSpPr>
        <p:spPr/>
        <p:txBody>
          <a:bodyPr rtlCol="0"/>
          <a:lstStyle/>
          <a:p>
            <a:pPr rtl="0"/>
            <a:r>
              <a:rPr lang="en-US"/>
              <a:t>2025-11-24</a:t>
            </a:r>
          </a:p>
        </p:txBody>
      </p:sp>
      <p:sp>
        <p:nvSpPr>
          <p:cNvPr id="24" name="Platshållare för sidfot 23">
            <a:extLst>
              <a:ext uri="{FF2B5EF4-FFF2-40B4-BE49-F238E27FC236}">
                <a16:creationId xmlns:a16="http://schemas.microsoft.com/office/drawing/2014/main" id="{861F92C4-9651-789C-0B22-E6343EE25C7A}"/>
              </a:ext>
            </a:extLst>
          </p:cNvPr>
          <p:cNvSpPr>
            <a:spLocks noGrp="1"/>
          </p:cNvSpPr>
          <p:nvPr>
            <p:ph type="ftr" sz="quarter" idx="15"/>
          </p:nvPr>
        </p:nvSpPr>
        <p:spPr>
          <a:xfrm>
            <a:off x="5212080" y="210114"/>
            <a:ext cx="2509284" cy="365760"/>
          </a:xfrm>
        </p:spPr>
        <p:txBody>
          <a:bodyPr rtlCol="0"/>
          <a:lstStyle/>
          <a:p>
            <a:pPr rtl="0"/>
            <a:r>
              <a:rPr lang="sv-se"/>
              <a:t>Exempel på sidfotstext</a:t>
            </a:r>
          </a:p>
        </p:txBody>
      </p:sp>
      <p:sp>
        <p:nvSpPr>
          <p:cNvPr id="25" name="Platshållare för bildnumm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rtlCol="0"/>
          <a:lstStyle/>
          <a:p>
            <a:pPr rtl="0"/>
            <a:fld id="{5E0677F5-4A8A-4BF1-96BE-3BAE8FBAFE2E}" type="slidenum">
              <a:rPr lang="en-US" smtClean="0"/>
              <a:t>‹#›</a:t>
            </a:fld>
            <a:endParaRPr lang="en-US"/>
          </a:p>
        </p:txBody>
      </p:sp>
      <p:sp>
        <p:nvSpPr>
          <p:cNvPr id="4" name="Platshållare för text 3">
            <a:extLst>
              <a:ext uri="{FF2B5EF4-FFF2-40B4-BE49-F238E27FC236}">
                <a16:creationId xmlns:a16="http://schemas.microsoft.com/office/drawing/2014/main" id="{F32C4A61-EF2A-C5A5-B150-4448600B3937}"/>
              </a:ext>
            </a:extLst>
          </p:cNvPr>
          <p:cNvSpPr>
            <a:spLocks noGrp="1"/>
          </p:cNvSpPr>
          <p:nvPr>
            <p:ph type="body" sz="half" idx="2"/>
          </p:nvPr>
        </p:nvSpPr>
        <p:spPr>
          <a:xfrm>
            <a:off x="301752" y="2706914"/>
            <a:ext cx="3236976" cy="3553861"/>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v-se"/>
              <a:t>Redigera format för bakgrundstext</a:t>
            </a:r>
          </a:p>
        </p:txBody>
      </p:sp>
      <p:sp>
        <p:nvSpPr>
          <p:cNvPr id="8" name="Platshållare för bild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212080" y="1009816"/>
            <a:ext cx="6979920" cy="5856573"/>
          </a:xfrm>
          <a:blipFill>
            <a:blip r:embed="rId2">
              <a:alphaModFix amt="60000"/>
              <a:extLst>
                <a:ext uri="{28A0092B-C50C-407E-A947-70E740481C1C}">
                  <a14:useLocalDpi xmlns:a14="http://schemas.microsoft.com/office/drawing/2010/main" val="0"/>
                </a:ext>
              </a:extLst>
            </a:blip>
            <a:stretch>
              <a:fillRect/>
            </a:stretch>
          </a:blipFill>
        </p:spPr>
        <p:txBody>
          <a:bodyPr rtlCol="0"/>
          <a:lstStyle>
            <a:lvl1pPr>
              <a:defRPr/>
            </a:lvl1pPr>
          </a:lstStyle>
          <a:p>
            <a:pPr rtl="0"/>
            <a:r>
              <a:rPr lang="sv-se"/>
              <a:t>    </a:t>
            </a:r>
          </a:p>
        </p:txBody>
      </p:sp>
    </p:spTree>
    <p:extLst>
      <p:ext uri="{BB962C8B-B14F-4D97-AF65-F5344CB8AC3E}">
        <p14:creationId xmlns:p14="http://schemas.microsoft.com/office/powerpoint/2010/main" val="2945965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 endast tex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195136" y="1963294"/>
            <a:ext cx="8953200" cy="1470025"/>
          </a:xfrm>
        </p:spPr>
        <p:txBody>
          <a:bodyPr anchor="b" anchorCtr="0">
            <a:noAutofit/>
          </a:bodyPr>
          <a:lstStyle>
            <a:lvl1pPr algn="l">
              <a:lnSpc>
                <a:spcPct val="100000"/>
              </a:lnSpc>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136" y="3646547"/>
            <a:ext cx="89532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pic>
        <p:nvPicPr>
          <p:cNvPr id="12" name="Logotyp">
            <a:extLst>
              <a:ext uri="{FF2B5EF4-FFF2-40B4-BE49-F238E27FC236}">
                <a16:creationId xmlns:a16="http://schemas.microsoft.com/office/drawing/2014/main" id="{0C94C28E-A161-457F-9FCC-5C96B36153D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5" name="Platshållare för text 7">
            <a:extLst>
              <a:ext uri="{FF2B5EF4-FFF2-40B4-BE49-F238E27FC236}">
                <a16:creationId xmlns:a16="http://schemas.microsoft.com/office/drawing/2014/main" id="{AA1CB23D-E042-4B01-B479-BAFB3659EB9C}"/>
              </a:ext>
            </a:extLst>
          </p:cNvPr>
          <p:cNvSpPr>
            <a:spLocks noGrp="1"/>
          </p:cNvSpPr>
          <p:nvPr>
            <p:ph type="body" sz="quarter" idx="17"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dirty="0"/>
              <a:t>Kontaktinformation</a:t>
            </a:r>
          </a:p>
        </p:txBody>
      </p:sp>
    </p:spTree>
    <p:extLst>
      <p:ext uri="{BB962C8B-B14F-4D97-AF65-F5344CB8AC3E}">
        <p14:creationId xmlns:p14="http://schemas.microsoft.com/office/powerpoint/2010/main" val="169948669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 bildkollage">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7084" y="0"/>
            <a:ext cx="5508000" cy="3780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195200" y="1564304"/>
            <a:ext cx="4716000" cy="2303822"/>
          </a:xfrm>
        </p:spPr>
        <p:txBody>
          <a:bodyPr anchor="b" anchorCtr="0">
            <a:noAutofit/>
          </a:bodyPr>
          <a:lstStyle>
            <a:lvl1pPr algn="l">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200" y="4099967"/>
            <a:ext cx="47160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pic>
        <p:nvPicPr>
          <p:cNvPr id="6" name="Logotyp">
            <a:extLst>
              <a:ext uri="{FF2B5EF4-FFF2-40B4-BE49-F238E27FC236}">
                <a16:creationId xmlns:a16="http://schemas.microsoft.com/office/drawing/2014/main" id="{A9240E40-1E99-4A66-8367-E5444735365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10" name="Platshållare för bild 4">
            <a:extLst>
              <a:ext uri="{FF2B5EF4-FFF2-40B4-BE49-F238E27FC236}">
                <a16:creationId xmlns:a16="http://schemas.microsoft.com/office/drawing/2014/main" id="{F839218C-3304-4C8D-852E-51D790741243}"/>
              </a:ext>
            </a:extLst>
          </p:cNvPr>
          <p:cNvSpPr>
            <a:spLocks noGrp="1"/>
          </p:cNvSpPr>
          <p:nvPr>
            <p:ph type="pic" sz="quarter" idx="17" hasCustomPrompt="1"/>
          </p:nvPr>
        </p:nvSpPr>
        <p:spPr>
          <a:xfrm>
            <a:off x="6687084" y="3780000"/>
            <a:ext cx="2754000" cy="307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11" name="Platshållare för bild 4">
            <a:extLst>
              <a:ext uri="{FF2B5EF4-FFF2-40B4-BE49-F238E27FC236}">
                <a16:creationId xmlns:a16="http://schemas.microsoft.com/office/drawing/2014/main" id="{DCDDF7F5-F87B-45E6-8198-7A9B12D2FECC}"/>
              </a:ext>
            </a:extLst>
          </p:cNvPr>
          <p:cNvSpPr>
            <a:spLocks noGrp="1"/>
          </p:cNvSpPr>
          <p:nvPr>
            <p:ph type="pic" sz="quarter" idx="18" hasCustomPrompt="1"/>
          </p:nvPr>
        </p:nvSpPr>
        <p:spPr>
          <a:xfrm>
            <a:off x="9441084" y="3780000"/>
            <a:ext cx="2754000" cy="307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8" name="Platshållare för text 7">
            <a:extLst>
              <a:ext uri="{FF2B5EF4-FFF2-40B4-BE49-F238E27FC236}">
                <a16:creationId xmlns:a16="http://schemas.microsoft.com/office/drawing/2014/main" id="{80AE1BA6-FD92-4BAA-A224-45D911180C6B}"/>
              </a:ext>
            </a:extLst>
          </p:cNvPr>
          <p:cNvSpPr>
            <a:spLocks noGrp="1"/>
          </p:cNvSpPr>
          <p:nvPr>
            <p:ph type="body" sz="quarter" idx="19"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dirty="0"/>
              <a:t>Kontaktinformation</a:t>
            </a:r>
          </a:p>
        </p:txBody>
      </p:sp>
    </p:spTree>
    <p:extLst>
      <p:ext uri="{BB962C8B-B14F-4D97-AF65-F5344CB8AC3E}">
        <p14:creationId xmlns:p14="http://schemas.microsoft.com/office/powerpoint/2010/main" val="2546010673"/>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20000"/>
            <a:ext cx="10764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4" name="Rubrik 3">
            <a:extLst>
              <a:ext uri="{FF2B5EF4-FFF2-40B4-BE49-F238E27FC236}">
                <a16:creationId xmlns:a16="http://schemas.microsoft.com/office/drawing/2014/main" id="{4E1117F1-D12E-4E1B-BC6A-A73B244075CD}"/>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21004401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20000"/>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6336000" y="1620000"/>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3924193D-A034-4F15-82CC-382C33897F25}"/>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87675641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e innehållsdelar">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19999"/>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6336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2"/>
          <p:cNvSpPr>
            <a:spLocks noGrp="1"/>
          </p:cNvSpPr>
          <p:nvPr>
            <p:ph idx="14" hasCustomPrompt="1"/>
          </p:nvPr>
        </p:nvSpPr>
        <p:spPr>
          <a:xfrm>
            <a:off x="6336000" y="4049999"/>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3CA2DFCD-691C-4B11-B1C0-E01A68ADE45F}"/>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79876961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yra innehållsdelar">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720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2"/>
          <p:cNvSpPr>
            <a:spLocks noGrp="1"/>
          </p:cNvSpPr>
          <p:nvPr>
            <p:ph idx="14" hasCustomPrompt="1"/>
          </p:nvPr>
        </p:nvSpPr>
        <p:spPr>
          <a:xfrm>
            <a:off x="720000" y="405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p:cNvSpPr>
            <a:spLocks noGrp="1"/>
          </p:cNvSpPr>
          <p:nvPr>
            <p:ph idx="15" hasCustomPrompt="1"/>
          </p:nvPr>
        </p:nvSpPr>
        <p:spPr>
          <a:xfrm>
            <a:off x="6336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2"/>
          <p:cNvSpPr>
            <a:spLocks noGrp="1"/>
          </p:cNvSpPr>
          <p:nvPr>
            <p:ph idx="16" hasCustomPrompt="1"/>
          </p:nvPr>
        </p:nvSpPr>
        <p:spPr>
          <a:xfrm>
            <a:off x="6336000" y="405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3" name="Rubrik 2">
            <a:extLst>
              <a:ext uri="{FF2B5EF4-FFF2-40B4-BE49-F238E27FC236}">
                <a16:creationId xmlns:a16="http://schemas.microsoft.com/office/drawing/2014/main" id="{A29C4B68-1A0B-42A3-A3AE-5744718CA457}"/>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379463909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för att lägga till rubrik</a:t>
            </a:r>
          </a:p>
        </p:txBody>
      </p:sp>
      <p:sp>
        <p:nvSpPr>
          <p:cNvPr id="4" name="Platshållare för sidfot 3"/>
          <p:cNvSpPr>
            <a:spLocks noGrp="1"/>
          </p:cNvSpPr>
          <p:nvPr>
            <p:ph type="ftr" sz="quarter" idx="11"/>
          </p:nvPr>
        </p:nvSpPr>
        <p:spPr/>
        <p:txBody>
          <a:bodyPr/>
          <a:lstStyle/>
          <a:p>
            <a:r>
              <a:rPr lang="sv-SE"/>
              <a:t>Södertälje kommun | Ange text i sidfot här </a:t>
            </a:r>
            <a:endParaRPr lang="sv-SE" dirty="0"/>
          </a:p>
        </p:txBody>
      </p:sp>
      <p:sp>
        <p:nvSpPr>
          <p:cNvPr id="5" name="Platshållare för bildnummer 4"/>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86287712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Södertälje kommun | Ange text i sidfot här </a:t>
            </a:r>
            <a:endParaRPr lang="sv-SE" dirty="0"/>
          </a:p>
        </p:txBody>
      </p:sp>
      <p:sp>
        <p:nvSpPr>
          <p:cNvPr id="4" name="Platshållare för bildnummer 3"/>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134502680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20000" y="590753"/>
            <a:ext cx="10764000" cy="990000"/>
          </a:xfrm>
          <a:prstGeom prst="rect">
            <a:avLst/>
          </a:prstGeom>
        </p:spPr>
        <p:txBody>
          <a:bodyPr vert="horz" lIns="0" tIns="0" rIns="0" bIns="0" rtlCol="0" anchor="t" anchorCtr="0">
            <a:noAutofit/>
          </a:bodyPr>
          <a:lstStyle/>
          <a:p>
            <a:r>
              <a:rPr lang="sv-SE" dirty="0"/>
              <a:t>Klicka för att lägga till rubrik</a:t>
            </a:r>
          </a:p>
        </p:txBody>
      </p:sp>
      <p:sp>
        <p:nvSpPr>
          <p:cNvPr id="3" name="Platshållare för text 2"/>
          <p:cNvSpPr>
            <a:spLocks noGrp="1"/>
          </p:cNvSpPr>
          <p:nvPr>
            <p:ph type="body" idx="1"/>
          </p:nvPr>
        </p:nvSpPr>
        <p:spPr>
          <a:xfrm>
            <a:off x="720000" y="1620000"/>
            <a:ext cx="10764000" cy="4518684"/>
          </a:xfrm>
          <a:prstGeom prst="rect">
            <a:avLst/>
          </a:prstGeom>
        </p:spPr>
        <p:txBody>
          <a:bodyPr vert="horz" lIns="0" tIns="0" rIns="0" bIns="0" rtlCol="0">
            <a:noAutofit/>
          </a:body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540000" y="6380905"/>
            <a:ext cx="9600000" cy="180000"/>
          </a:xfrm>
          <a:prstGeom prst="rect">
            <a:avLst/>
          </a:prstGeom>
        </p:spPr>
        <p:txBody>
          <a:bodyPr vert="horz" lIns="0" tIns="0" rIns="0" bIns="0" rtlCol="0" anchor="ctr">
            <a:noAutofit/>
          </a:bodyPr>
          <a:lstStyle>
            <a:lvl1pPr algn="l">
              <a:defRPr sz="900">
                <a:solidFill>
                  <a:schemeClr val="tx1"/>
                </a:solidFill>
                <a:latin typeface="+mj-lt"/>
              </a:defRPr>
            </a:lvl1pPr>
          </a:lstStyle>
          <a:p>
            <a:r>
              <a:rPr lang="sv-SE"/>
              <a:t>Södertälje kommun | Ange text i sidfot här </a:t>
            </a:r>
            <a:endParaRPr lang="sv-SE" dirty="0"/>
          </a:p>
        </p:txBody>
      </p:sp>
      <p:sp>
        <p:nvSpPr>
          <p:cNvPr id="6" name="Platshållare för bildnummer 5"/>
          <p:cNvSpPr>
            <a:spLocks noGrp="1"/>
          </p:cNvSpPr>
          <p:nvPr>
            <p:ph type="sldNum" sz="quarter" idx="4"/>
          </p:nvPr>
        </p:nvSpPr>
        <p:spPr>
          <a:xfrm>
            <a:off x="11215849" y="6380905"/>
            <a:ext cx="480000" cy="180000"/>
          </a:xfrm>
          <a:prstGeom prst="rect">
            <a:avLst/>
          </a:prstGeom>
        </p:spPr>
        <p:txBody>
          <a:bodyPr vert="horz" lIns="0" tIns="0" rIns="0" bIns="0" rtlCol="0" anchor="ctr">
            <a:noAutofit/>
          </a:bodyPr>
          <a:lstStyle>
            <a:lvl1pPr algn="r">
              <a:defRPr sz="900">
                <a:solidFill>
                  <a:schemeClr val="tx1"/>
                </a:solidFill>
                <a:latin typeface="+mj-lt"/>
              </a:defRPr>
            </a:lvl1pPr>
          </a:lstStyle>
          <a:p>
            <a:fld id="{8F15A4FC-ED14-456E-94B6-450AA2B783A3}" type="slidenum">
              <a:rPr lang="sv-SE" smtClean="0"/>
              <a:pPr/>
              <a:t>‹#›</a:t>
            </a:fld>
            <a:endParaRPr lang="sv-SE" dirty="0"/>
          </a:p>
        </p:txBody>
      </p:sp>
      <p:sp>
        <p:nvSpPr>
          <p:cNvPr id="7" name="xxLanguageTextBox">
            <a:extLst>
              <a:ext uri="{FF2B5EF4-FFF2-40B4-BE49-F238E27FC236}">
                <a16:creationId xmlns:a16="http://schemas.microsoft.com/office/drawing/2014/main" id="{44474BC3-89FD-04B5-7BE0-56E29C4E2D0C}"/>
              </a:ext>
            </a:extLst>
          </p:cNvPr>
          <p:cNvSpPr/>
          <p:nvPr userDrawn="1">
            <p:custDataLst>
              <p:tags r:id="rId21"/>
            </p:custDataLst>
          </p:nvPr>
        </p:nvSpPr>
        <p:spPr>
          <a:xfrm>
            <a:off x="0" y="0"/>
            <a:ext cx="12700" cy="127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75000061"/>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5" r:id="rId4"/>
    <p:sldLayoutId id="2147483666" r:id="rId5"/>
    <p:sldLayoutId id="2147483667" r:id="rId6"/>
    <p:sldLayoutId id="2147483668" r:id="rId7"/>
    <p:sldLayoutId id="2147483672" r:id="rId8"/>
    <p:sldLayoutId id="2147483673" r:id="rId9"/>
    <p:sldLayoutId id="2147483669" r:id="rId10"/>
    <p:sldLayoutId id="2147483670" r:id="rId11"/>
    <p:sldLayoutId id="2147483671" r:id="rId12"/>
    <p:sldLayoutId id="2147483678" r:id="rId13"/>
    <p:sldLayoutId id="2147483674" r:id="rId14"/>
    <p:sldLayoutId id="2147483664" r:id="rId15"/>
    <p:sldLayoutId id="2147483675" r:id="rId16"/>
    <p:sldLayoutId id="2147483676" r:id="rId17"/>
    <p:sldLayoutId id="2147483677" r:id="rId18"/>
    <p:sldLayoutId id="2147483679" r:id="rId19"/>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273050" indent="-273050" algn="l" defTabSz="914400" rtl="0" eaLnBrk="1" latinLnBrk="0" hangingPunct="1">
        <a:lnSpc>
          <a:spcPct val="120000"/>
        </a:lnSpc>
        <a:spcBef>
          <a:spcPts val="1200"/>
        </a:spcBef>
        <a:spcAft>
          <a:spcPts val="0"/>
        </a:spcAft>
        <a:buClr>
          <a:schemeClr val="accent1"/>
        </a:buClr>
        <a:buFont typeface="Wingdings" pitchFamily="2" charset="2"/>
        <a:buChar char=""/>
        <a:defRPr sz="1800" kern="1200">
          <a:solidFill>
            <a:schemeClr val="tx1"/>
          </a:solidFill>
          <a:latin typeface="+mn-lt"/>
          <a:ea typeface="+mn-ea"/>
          <a:cs typeface="+mn-cs"/>
        </a:defRPr>
      </a:lvl1pPr>
      <a:lvl2pPr marL="447675" indent="-174625" algn="l" defTabSz="914400" rtl="0" eaLnBrk="1" latinLnBrk="0" hangingPunct="1">
        <a:lnSpc>
          <a:spcPct val="120000"/>
        </a:lnSpc>
        <a:spcBef>
          <a:spcPts val="600"/>
        </a:spcBef>
        <a:buFont typeface="Arial" pitchFamily="34" charset="0"/>
        <a:buChar char="–"/>
        <a:defRPr sz="17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hyperlink" Target="https://www.sodertalje.se/kommun-och-politik/trygghet-och-sakerhet/krisberedskap-och-civilt-forsvar/"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hemeOverride" Target="../theme/themeOverride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hemeOverride" Target="../theme/themeOverride3.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4AF8C54-75C1-4995-9BE6-BA5D3D705F38}"/>
              </a:ext>
            </a:extLst>
          </p:cNvPr>
          <p:cNvSpPr>
            <a:spLocks noGrp="1"/>
          </p:cNvSpPr>
          <p:nvPr>
            <p:ph type="ctrTitle"/>
          </p:nvPr>
        </p:nvSpPr>
        <p:spPr/>
        <p:txBody>
          <a:bodyPr/>
          <a:lstStyle/>
          <a:p>
            <a:r>
              <a:rPr lang="sv-SE" dirty="0"/>
              <a:t>Hemberedskap</a:t>
            </a:r>
            <a:endParaRPr lang="sv-SE" strike="sngStrike" dirty="0"/>
          </a:p>
        </p:txBody>
      </p:sp>
      <p:sp>
        <p:nvSpPr>
          <p:cNvPr id="5" name="Underrubrik 4">
            <a:extLst>
              <a:ext uri="{FF2B5EF4-FFF2-40B4-BE49-F238E27FC236}">
                <a16:creationId xmlns:a16="http://schemas.microsoft.com/office/drawing/2014/main" id="{2769EAEF-315E-4841-AE6D-69550D6759D1}"/>
              </a:ext>
            </a:extLst>
          </p:cNvPr>
          <p:cNvSpPr>
            <a:spLocks noGrp="1"/>
          </p:cNvSpPr>
          <p:nvPr>
            <p:ph type="subTitle" idx="1"/>
          </p:nvPr>
        </p:nvSpPr>
        <p:spPr/>
        <p:txBody>
          <a:bodyPr/>
          <a:lstStyle/>
          <a:p>
            <a:r>
              <a:rPr lang="sv-SE" dirty="0"/>
              <a:t>Det du förbereder i ditt hem gör oss starkare tillsammans</a:t>
            </a:r>
          </a:p>
        </p:txBody>
      </p:sp>
    </p:spTree>
    <p:extLst>
      <p:ext uri="{BB962C8B-B14F-4D97-AF65-F5344CB8AC3E}">
        <p14:creationId xmlns:p14="http://schemas.microsoft.com/office/powerpoint/2010/main" val="40472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D247725-0ACA-1255-6D19-5A2494508F93}"/>
              </a:ext>
            </a:extLst>
          </p:cNvPr>
          <p:cNvSpPr>
            <a:spLocks noGrp="1"/>
          </p:cNvSpPr>
          <p:nvPr>
            <p:ph idx="1"/>
          </p:nvPr>
        </p:nvSpPr>
        <p:spPr/>
        <p:txBody>
          <a:bodyPr/>
          <a:lstStyle/>
          <a:p>
            <a:endParaRPr lang="sv-SE" dirty="0"/>
          </a:p>
        </p:txBody>
      </p:sp>
      <p:sp>
        <p:nvSpPr>
          <p:cNvPr id="4" name="Platshållare för bildnummer 3">
            <a:extLst>
              <a:ext uri="{FF2B5EF4-FFF2-40B4-BE49-F238E27FC236}">
                <a16:creationId xmlns:a16="http://schemas.microsoft.com/office/drawing/2014/main" id="{A297C4E8-35A8-9544-FC47-27C51D07C58D}"/>
              </a:ext>
            </a:extLst>
          </p:cNvPr>
          <p:cNvSpPr>
            <a:spLocks noGrp="1"/>
          </p:cNvSpPr>
          <p:nvPr>
            <p:ph type="sldNum" sz="quarter" idx="12"/>
          </p:nvPr>
        </p:nvSpPr>
        <p:spPr/>
        <p:txBody>
          <a:bodyPr/>
          <a:lstStyle/>
          <a:p>
            <a:fld id="{8F15A4FC-ED14-456E-94B6-450AA2B783A3}" type="slidenum">
              <a:rPr lang="sv-SE" smtClean="0"/>
              <a:t>10</a:t>
            </a:fld>
            <a:endParaRPr lang="sv-SE" dirty="0"/>
          </a:p>
        </p:txBody>
      </p:sp>
      <p:sp>
        <p:nvSpPr>
          <p:cNvPr id="5" name="Rubrik 4">
            <a:extLst>
              <a:ext uri="{FF2B5EF4-FFF2-40B4-BE49-F238E27FC236}">
                <a16:creationId xmlns:a16="http://schemas.microsoft.com/office/drawing/2014/main" id="{FD681216-F3D9-FA1D-81B3-B7455F340F7F}"/>
              </a:ext>
            </a:extLst>
          </p:cNvPr>
          <p:cNvSpPr>
            <a:spLocks noGrp="1"/>
          </p:cNvSpPr>
          <p:nvPr>
            <p:ph type="title"/>
          </p:nvPr>
        </p:nvSpPr>
        <p:spPr/>
        <p:txBody>
          <a:bodyPr/>
          <a:lstStyle/>
          <a:p>
            <a:r>
              <a:rPr lang="sv-SE" dirty="0"/>
              <a:t>Tänk extra på planen för din eller familjens matbehov</a:t>
            </a:r>
          </a:p>
        </p:txBody>
      </p:sp>
      <p:sp>
        <p:nvSpPr>
          <p:cNvPr id="6" name="Flödesschema: Lagring med sekventiell åtkomst 5" descr="Pratbubbla med texten Skapa ditt förråd genom att ibland handla lite extra.">
            <a:extLst>
              <a:ext uri="{FF2B5EF4-FFF2-40B4-BE49-F238E27FC236}">
                <a16:creationId xmlns:a16="http://schemas.microsoft.com/office/drawing/2014/main" id="{48D36FE1-62B6-27BF-BDE1-23B3162B1F77}"/>
              </a:ext>
            </a:extLst>
          </p:cNvPr>
          <p:cNvSpPr/>
          <p:nvPr/>
        </p:nvSpPr>
        <p:spPr>
          <a:xfrm>
            <a:off x="9494878" y="1910744"/>
            <a:ext cx="2341071" cy="2343287"/>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E623F488-5BE4-42E4-B4B7-7E5DAFD4EC1D}"/>
              </a:ext>
            </a:extLst>
          </p:cNvPr>
          <p:cNvSpPr txBox="1"/>
          <p:nvPr/>
        </p:nvSpPr>
        <p:spPr>
          <a:xfrm>
            <a:off x="9692637" y="2412274"/>
            <a:ext cx="2007194" cy="1200329"/>
          </a:xfrm>
          <a:prstGeom prst="rect">
            <a:avLst/>
          </a:prstGeom>
          <a:noFill/>
        </p:spPr>
        <p:txBody>
          <a:bodyPr wrap="square" rtlCol="0">
            <a:spAutoFit/>
          </a:bodyPr>
          <a:lstStyle/>
          <a:p>
            <a:pPr algn="ctr"/>
            <a:r>
              <a:rPr lang="sv-SE" b="1" dirty="0"/>
              <a:t>Skapa ditt förråd genom att ibland handla lite extra. </a:t>
            </a:r>
          </a:p>
        </p:txBody>
      </p:sp>
      <p:sp>
        <p:nvSpPr>
          <p:cNvPr id="8" name="Platshållare för sidfot 2">
            <a:extLst>
              <a:ext uri="{FF2B5EF4-FFF2-40B4-BE49-F238E27FC236}">
                <a16:creationId xmlns:a16="http://schemas.microsoft.com/office/drawing/2014/main" id="{96E3091D-21A0-AF3B-CAB5-D35354F2D55F}"/>
              </a:ext>
            </a:extLst>
          </p:cNvPr>
          <p:cNvSpPr>
            <a:spLocks noGrp="1"/>
          </p:cNvSpPr>
          <p:nvPr>
            <p:ph type="ftr" sz="quarter" idx="11"/>
          </p:nvPr>
        </p:nvSpPr>
        <p:spPr>
          <a:xfrm>
            <a:off x="540000" y="6469137"/>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375675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937A5-E50A-A06F-A8AA-7215C6E3F2CA}"/>
              </a:ext>
            </a:extLst>
          </p:cNvPr>
          <p:cNvSpPr>
            <a:spLocks noGrp="1"/>
          </p:cNvSpPr>
          <p:nvPr>
            <p:ph type="title"/>
          </p:nvPr>
        </p:nvSpPr>
        <p:spPr>
          <a:xfrm>
            <a:off x="783771" y="497317"/>
            <a:ext cx="11338560" cy="765048"/>
          </a:xfrm>
        </p:spPr>
        <p:txBody>
          <a:bodyPr anchor="t">
            <a:normAutofit fontScale="90000"/>
          </a:bodyPr>
          <a:lstStyle/>
          <a:p>
            <a:r>
              <a:rPr lang="en-US" dirty="0" err="1"/>
              <a:t>Dialogövning</a:t>
            </a:r>
            <a:r>
              <a:rPr lang="en-US" dirty="0"/>
              <a:t> – tala om din </a:t>
            </a:r>
            <a:r>
              <a:rPr lang="en-US" dirty="0" err="1"/>
              <a:t>hemberedskap</a:t>
            </a:r>
            <a:r>
              <a:rPr lang="en-US" dirty="0"/>
              <a:t> i </a:t>
            </a:r>
            <a:r>
              <a:rPr lang="en-US" dirty="0" err="1"/>
              <a:t>dagsläget</a:t>
            </a:r>
            <a:br>
              <a:rPr lang="en-US" dirty="0"/>
            </a:br>
            <a:br>
              <a:rPr lang="en-US" dirty="0"/>
            </a:br>
            <a:br>
              <a:rPr lang="en-US" dirty="0"/>
            </a:br>
            <a:endParaRPr lang="en-US" dirty="0"/>
          </a:p>
        </p:txBody>
      </p:sp>
      <p:pic>
        <p:nvPicPr>
          <p:cNvPr id="13" name="Platshållare för bild 12" descr="tre personer i en gruppdiskussion.">
            <a:extLst>
              <a:ext uri="{FF2B5EF4-FFF2-40B4-BE49-F238E27FC236}">
                <a16:creationId xmlns:a16="http://schemas.microsoft.com/office/drawing/2014/main" id="{A88CD74B-7E0C-5C87-AE1F-4004F4C36052}"/>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l="10258" r="10258"/>
          <a:stretch/>
        </p:blipFill>
        <p:spPr>
          <a:xfrm>
            <a:off x="5764167" y="1351183"/>
            <a:ext cx="6043749" cy="5071069"/>
          </a:xfrm>
          <a:prstGeom prst="rect">
            <a:avLst/>
          </a:prstGeom>
          <a:blipFill>
            <a:blip r:embed="rId4">
              <a:alphaModFix amt="60000"/>
              <a:extLst>
                <a:ext uri="{28A0092B-C50C-407E-A947-70E740481C1C}">
                  <a14:useLocalDpi xmlns:a14="http://schemas.microsoft.com/office/drawing/2010/main" val="0"/>
                </a:ext>
              </a:extLst>
            </a:blip>
            <a:stretch>
              <a:fillRect/>
            </a:stretch>
          </a:blipFill>
        </p:spPr>
      </p:pic>
      <p:sp>
        <p:nvSpPr>
          <p:cNvPr id="11" name="Platshållare för innehåll 1">
            <a:extLst>
              <a:ext uri="{FF2B5EF4-FFF2-40B4-BE49-F238E27FC236}">
                <a16:creationId xmlns:a16="http://schemas.microsoft.com/office/drawing/2014/main" id="{DE937FC3-E62C-823C-BC6F-20BC941F6E72}"/>
              </a:ext>
            </a:extLst>
          </p:cNvPr>
          <p:cNvSpPr txBox="1">
            <a:spLocks/>
          </p:cNvSpPr>
          <p:nvPr/>
        </p:nvSpPr>
        <p:spPr>
          <a:xfrm>
            <a:off x="783770" y="1262365"/>
            <a:ext cx="4665981" cy="4518000"/>
          </a:xfrm>
          <a:prstGeom prst="rect">
            <a:avLst/>
          </a:prstGeom>
        </p:spPr>
        <p:txBody>
          <a:bodyPr>
            <a:normAutofit/>
          </a:bodyPr>
          <a:lstStyle>
            <a:lvl1pPr marL="273050" indent="-273050" algn="l" defTabSz="914400" rtl="0" eaLnBrk="1" latinLnBrk="0" hangingPunct="1">
              <a:lnSpc>
                <a:spcPct val="120000"/>
              </a:lnSpc>
              <a:spcBef>
                <a:spcPts val="1200"/>
              </a:spcBef>
              <a:spcAft>
                <a:spcPts val="0"/>
              </a:spcAft>
              <a:buClr>
                <a:schemeClr val="accent1"/>
              </a:buClr>
              <a:buFont typeface="Wingdings" pitchFamily="2" charset="2"/>
              <a:buChar char=""/>
              <a:defRPr sz="1800" kern="1200">
                <a:solidFill>
                  <a:schemeClr val="tx1"/>
                </a:solidFill>
                <a:latin typeface="+mn-lt"/>
                <a:ea typeface="+mn-ea"/>
                <a:cs typeface="+mn-cs"/>
              </a:defRPr>
            </a:lvl1pPr>
            <a:lvl2pPr marL="447675" indent="-174625" algn="l" defTabSz="914400" rtl="0" eaLnBrk="1" latinLnBrk="0" hangingPunct="1">
              <a:lnSpc>
                <a:spcPct val="120000"/>
              </a:lnSpc>
              <a:spcBef>
                <a:spcPts val="600"/>
              </a:spcBef>
              <a:buFont typeface="Arial" pitchFamily="34" charset="0"/>
              <a:buChar char="–"/>
              <a:defRPr sz="17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Vad har du redan hemma?</a:t>
            </a:r>
          </a:p>
          <a:p>
            <a:r>
              <a:rPr lang="sv-SE" sz="2000" dirty="0"/>
              <a:t>Vad har du inte idag?</a:t>
            </a:r>
          </a:p>
          <a:p>
            <a:r>
              <a:rPr lang="sv-SE" sz="2000" dirty="0"/>
              <a:t>Vad är ditt första steg? </a:t>
            </a:r>
          </a:p>
        </p:txBody>
      </p:sp>
      <p:sp>
        <p:nvSpPr>
          <p:cNvPr id="6" name="Platshållare för sidfot 2">
            <a:extLst>
              <a:ext uri="{FF2B5EF4-FFF2-40B4-BE49-F238E27FC236}">
                <a16:creationId xmlns:a16="http://schemas.microsoft.com/office/drawing/2014/main" id="{1EE448ED-BEEF-83E3-3B61-A7D771FA903B}"/>
              </a:ext>
            </a:extLst>
          </p:cNvPr>
          <p:cNvSpPr txBox="1">
            <a:spLocks/>
          </p:cNvSpPr>
          <p:nvPr/>
        </p:nvSpPr>
        <p:spPr>
          <a:xfrm>
            <a:off x="540000" y="6380905"/>
            <a:ext cx="9600000" cy="180000"/>
          </a:xfrm>
          <a:prstGeom prst="rect">
            <a:avLst/>
          </a:prstGeom>
        </p:spPr>
        <p:txBody>
          <a:bodyPr lIns="91440" tIns="45720" rIns="91440" bIns="45720" anchor="t"/>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sz="900" dirty="0"/>
              <a:t>Södertälje kommun | säkerhetsenheten, HR-avdelningen &amp; kommunikationsenheten</a:t>
            </a:r>
            <a:endParaRPr lang="sv-SE" sz="900">
              <a:cs typeface="Arial"/>
            </a:endParaRPr>
          </a:p>
        </p:txBody>
      </p:sp>
    </p:spTree>
    <p:extLst>
      <p:ext uri="{BB962C8B-B14F-4D97-AF65-F5344CB8AC3E}">
        <p14:creationId xmlns:p14="http://schemas.microsoft.com/office/powerpoint/2010/main" val="387350414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EA7355-F10D-D5B7-7BCB-87C33D006B1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0000" y="1428750"/>
            <a:ext cx="7029540" cy="4715110"/>
          </a:xfrm>
        </p:spPr>
        <p:txBody>
          <a:bodyPr>
            <a:normAutofit/>
          </a:bodyPr>
          <a:lstStyle/>
          <a:p>
            <a:pPr marL="0" indent="0">
              <a:lnSpc>
                <a:spcPct val="110000"/>
              </a:lnSpc>
              <a:spcBef>
                <a:spcPts val="2500"/>
              </a:spcBef>
              <a:buFont typeface="Arial" panose="020B0604020202020204" pitchFamily="34" charset="0"/>
              <a:buNone/>
            </a:pPr>
            <a:endParaRPr lang="sv-SE" sz="1400" dirty="0"/>
          </a:p>
        </p:txBody>
      </p:sp>
      <p:sp>
        <p:nvSpPr>
          <p:cNvPr id="15" name="Slide Number Placeholder 3">
            <a:extLst>
              <a:ext uri="{FF2B5EF4-FFF2-40B4-BE49-F238E27FC236}">
                <a16:creationId xmlns:a16="http://schemas.microsoft.com/office/drawing/2014/main" id="{90CD9FD6-5EBC-DE6F-5161-106BC88F26DC}"/>
              </a:ext>
            </a:extLst>
          </p:cNvPr>
          <p:cNvSpPr>
            <a:spLocks noGrp="1"/>
          </p:cNvSpPr>
          <p:nvPr>
            <p:ph type="sldNum" sz="quarter" idx="12"/>
          </p:nvPr>
        </p:nvSpPr>
        <p:spPr>
          <a:xfrm>
            <a:off x="11215849" y="6380905"/>
            <a:ext cx="480000" cy="180000"/>
          </a:xfrm>
        </p:spPr>
        <p:txBody>
          <a:bodyPr/>
          <a:lstStyle/>
          <a:p>
            <a:pPr>
              <a:spcAft>
                <a:spcPts val="600"/>
              </a:spcAft>
            </a:pPr>
            <a:fld id="{8F15A4FC-ED14-456E-94B6-450AA2B783A3}" type="slidenum">
              <a:rPr lang="sv-SE" smtClean="0"/>
              <a:pPr>
                <a:spcAft>
                  <a:spcPts val="600"/>
                </a:spcAft>
              </a:pPr>
              <a:t>12</a:t>
            </a:fld>
            <a:endParaRPr lang="sv-SE"/>
          </a:p>
        </p:txBody>
      </p:sp>
      <p:sp>
        <p:nvSpPr>
          <p:cNvPr id="2" name="Title 1">
            <a:extLst>
              <a:ext uri="{FF2B5EF4-FFF2-40B4-BE49-F238E27FC236}">
                <a16:creationId xmlns:a16="http://schemas.microsoft.com/office/drawing/2014/main" id="{05E651FA-618A-BC04-616F-D4E9A01D3063}"/>
              </a:ext>
            </a:extLst>
          </p:cNvPr>
          <p:cNvSpPr>
            <a:spLocks noGrp="1"/>
          </p:cNvSpPr>
          <p:nvPr>
            <p:ph type="title"/>
          </p:nvPr>
        </p:nvSpPr>
        <p:spPr>
          <a:xfrm>
            <a:off x="719998" y="590752"/>
            <a:ext cx="10764001" cy="1293803"/>
          </a:xfrm>
        </p:spPr>
        <p:txBody>
          <a:bodyPr anchor="t">
            <a:normAutofit/>
          </a:bodyPr>
          <a:lstStyle/>
          <a:p>
            <a:r>
              <a:rPr lang="sv-SE" dirty="0"/>
              <a:t>Din beredskap gör oss alla starka</a:t>
            </a:r>
            <a:endParaRPr lang="en-US" strike="sngStrike" dirty="0"/>
          </a:p>
        </p:txBody>
      </p:sp>
      <p:sp>
        <p:nvSpPr>
          <p:cNvPr id="6" name="Flödesschema: Lagring med sekventiell åtkomst 5" descr="Pratbubbla med texten Det behöver inte vara perfekt i dag. Små steg från nu och framåt ökar din beredskap.">
            <a:extLst>
              <a:ext uri="{FF2B5EF4-FFF2-40B4-BE49-F238E27FC236}">
                <a16:creationId xmlns:a16="http://schemas.microsoft.com/office/drawing/2014/main" id="{0207D636-C128-D4B0-1787-23FEEEDE1980}"/>
              </a:ext>
            </a:extLst>
          </p:cNvPr>
          <p:cNvSpPr/>
          <p:nvPr/>
        </p:nvSpPr>
        <p:spPr>
          <a:xfrm>
            <a:off x="7278186" y="1428750"/>
            <a:ext cx="4048695" cy="4141451"/>
          </a:xfrm>
          <a:prstGeom prst="flowChartMagnetic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dirty="0"/>
              <a:t>Det behöver inte vara perfekt i dag. Små steg från nu och framåt ökar din beredskap.</a:t>
            </a:r>
          </a:p>
        </p:txBody>
      </p:sp>
      <p:sp>
        <p:nvSpPr>
          <p:cNvPr id="3" name="Platshållare för sidfot 2">
            <a:extLst>
              <a:ext uri="{FF2B5EF4-FFF2-40B4-BE49-F238E27FC236}">
                <a16:creationId xmlns:a16="http://schemas.microsoft.com/office/drawing/2014/main" id="{F2FBA8A6-524E-010A-1157-B3029A0E1899}"/>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2595063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250"/>
                                  </p:stCondLst>
                                  <p:endCondLst>
                                    <p:cond evt="begin" delay="0">
                                      <p:tn val="5"/>
                                    </p:cond>
                                  </p:end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2D8C5-9328-B2F5-6503-7B8EE8AAA6D9}"/>
              </a:ext>
            </a:extLst>
          </p:cNvPr>
          <p:cNvSpPr>
            <a:spLocks noGrp="1"/>
          </p:cNvSpPr>
          <p:nvPr>
            <p:ph type="title"/>
          </p:nvPr>
        </p:nvSpPr>
        <p:spPr>
          <a:xfrm>
            <a:off x="557048" y="532993"/>
            <a:ext cx="5791501" cy="749270"/>
          </a:xfrm>
        </p:spPr>
        <p:txBody>
          <a:bodyPr anchor="t">
            <a:normAutofit fontScale="90000"/>
          </a:bodyPr>
          <a:lstStyle/>
          <a:p>
            <a:r>
              <a:rPr lang="en-US" dirty="0" err="1"/>
              <a:t>Gör</a:t>
            </a:r>
            <a:r>
              <a:rPr lang="en-US" dirty="0"/>
              <a:t> </a:t>
            </a:r>
            <a:r>
              <a:rPr lang="en-US" dirty="0" err="1"/>
              <a:t>en</a:t>
            </a:r>
            <a:r>
              <a:rPr lang="en-US" dirty="0"/>
              <a:t> </a:t>
            </a:r>
            <a:r>
              <a:rPr lang="en-US" dirty="0" err="1"/>
              <a:t>sak</a:t>
            </a:r>
            <a:r>
              <a:rPr lang="en-US" dirty="0"/>
              <a:t> redan </a:t>
            </a:r>
            <a:r>
              <a:rPr lang="en-US" dirty="0" err="1"/>
              <a:t>idag</a:t>
            </a:r>
            <a:r>
              <a:rPr lang="en-US" dirty="0"/>
              <a:t> </a:t>
            </a:r>
            <a:br>
              <a:rPr lang="en-US" dirty="0"/>
            </a:br>
            <a:r>
              <a:rPr lang="en-US" dirty="0" err="1"/>
              <a:t>eller</a:t>
            </a:r>
            <a:r>
              <a:rPr lang="en-US" dirty="0"/>
              <a:t> </a:t>
            </a:r>
            <a:r>
              <a:rPr lang="en-US" dirty="0" err="1"/>
              <a:t>denna</a:t>
            </a:r>
            <a:r>
              <a:rPr lang="en-US" dirty="0"/>
              <a:t> </a:t>
            </a:r>
            <a:r>
              <a:rPr lang="en-US" dirty="0" err="1"/>
              <a:t>vecka</a:t>
            </a:r>
            <a:endParaRPr lang="en-US" dirty="0"/>
          </a:p>
        </p:txBody>
      </p:sp>
      <p:sp>
        <p:nvSpPr>
          <p:cNvPr id="7" name="Content Placeholder 6">
            <a:extLst>
              <a:ext uri="{FF2B5EF4-FFF2-40B4-BE49-F238E27FC236}">
                <a16:creationId xmlns:a16="http://schemas.microsoft.com/office/drawing/2014/main" id="{BF1A55A3-D616-822D-2698-3BC3DA43E881}"/>
              </a:ext>
            </a:extLst>
          </p:cNvPr>
          <p:cNvSpPr>
            <a:spLocks noGrp="1"/>
          </p:cNvSpPr>
          <p:nvPr>
            <p:ph type="body"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7048" y="1715589"/>
            <a:ext cx="4508938" cy="3727268"/>
          </a:xfrm>
        </p:spPr>
        <p:txBody>
          <a:bodyPr>
            <a:normAutofit/>
          </a:bodyPr>
          <a:lstStyle/>
          <a:p>
            <a:pPr marL="285750" indent="-285750">
              <a:lnSpc>
                <a:spcPct val="110000"/>
              </a:lnSpc>
              <a:spcBef>
                <a:spcPts val="2500"/>
              </a:spcBef>
              <a:buSzPct val="125000"/>
              <a:buFont typeface="Wingdings" panose="05000000000000000000" pitchFamily="2" charset="2"/>
              <a:buChar char="§"/>
            </a:pPr>
            <a:endParaRPr lang="en-US" sz="1800" dirty="0"/>
          </a:p>
        </p:txBody>
      </p:sp>
      <p:sp>
        <p:nvSpPr>
          <p:cNvPr id="10" name="textruta 9">
            <a:extLst>
              <a:ext uri="{FF2B5EF4-FFF2-40B4-BE49-F238E27FC236}">
                <a16:creationId xmlns:a16="http://schemas.microsoft.com/office/drawing/2014/main" id="{6AD30884-CA5A-0450-6E3C-77889B4A6D54}"/>
              </a:ext>
            </a:extLst>
          </p:cNvPr>
          <p:cNvSpPr txBox="1"/>
          <p:nvPr/>
        </p:nvSpPr>
        <p:spPr>
          <a:xfrm rot="16200000">
            <a:off x="5382221" y="5290676"/>
            <a:ext cx="2881688" cy="230832"/>
          </a:xfrm>
          <a:prstGeom prst="rect">
            <a:avLst/>
          </a:prstGeom>
          <a:noFill/>
        </p:spPr>
        <p:txBody>
          <a:bodyPr wrap="square" rtlCol="0">
            <a:spAutoFit/>
          </a:bodyPr>
          <a:lstStyle/>
          <a:p>
            <a:r>
              <a:rPr lang="sv-SE" sz="900" dirty="0"/>
              <a:t>Foto: Christian Dahlqvist licensierad enligt CC BY</a:t>
            </a:r>
          </a:p>
        </p:txBody>
      </p:sp>
      <p:sp>
        <p:nvSpPr>
          <p:cNvPr id="5" name="Platshållare för sidfot 2">
            <a:extLst>
              <a:ext uri="{FF2B5EF4-FFF2-40B4-BE49-F238E27FC236}">
                <a16:creationId xmlns:a16="http://schemas.microsoft.com/office/drawing/2014/main" id="{57E040AE-ACF5-F8C4-2111-4D5B16AB8B36}"/>
              </a:ext>
            </a:extLst>
          </p:cNvPr>
          <p:cNvSpPr txBox="1">
            <a:spLocks/>
          </p:cNvSpPr>
          <p:nvPr/>
        </p:nvSpPr>
        <p:spPr>
          <a:xfrm>
            <a:off x="484582" y="6555840"/>
            <a:ext cx="9600000" cy="180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sz="900" dirty="0"/>
              <a:t>Södertälje kommun | säkerhetsenheten, HR-avdelningen &amp; kommunikationsenheten</a:t>
            </a:r>
          </a:p>
        </p:txBody>
      </p:sp>
      <p:pic>
        <p:nvPicPr>
          <p:cNvPr id="12" name="Bildobjekt 11" descr="Vevradio ">
            <a:extLst>
              <a:ext uri="{FF2B5EF4-FFF2-40B4-BE49-F238E27FC236}">
                <a16:creationId xmlns:a16="http://schemas.microsoft.com/office/drawing/2014/main" id="{E102238E-DC54-AA81-BF55-F4B6FD54E6A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440871" y="11064"/>
            <a:ext cx="4933581" cy="3947899"/>
          </a:xfrm>
          <a:prstGeom prst="rect">
            <a:avLst/>
          </a:prstGeom>
        </p:spPr>
      </p:pic>
      <p:pic>
        <p:nvPicPr>
          <p:cNvPr id="3" name="Bildobjekt 2" descr="familj äter och pratar runt ett matbord på en restaurang.">
            <a:extLst>
              <a:ext uri="{FF2B5EF4-FFF2-40B4-BE49-F238E27FC236}">
                <a16:creationId xmlns:a16="http://schemas.microsoft.com/office/drawing/2014/main" id="{D9DED753-59B1-3555-A9FA-EB2E810681B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938481" y="3851747"/>
            <a:ext cx="4205450" cy="2892637"/>
          </a:xfrm>
          <a:prstGeom prst="rect">
            <a:avLst/>
          </a:prstGeom>
        </p:spPr>
      </p:pic>
    </p:spTree>
    <p:extLst>
      <p:ext uri="{BB962C8B-B14F-4D97-AF65-F5344CB8AC3E}">
        <p14:creationId xmlns:p14="http://schemas.microsoft.com/office/powerpoint/2010/main" val="2157271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250"/>
                                  </p:stCondLst>
                                  <p:endCondLst>
                                    <p:cond evt="begin" delay="0">
                                      <p:tn val="5"/>
                                    </p:cond>
                                  </p:end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nodePh="1">
                                  <p:stCondLst>
                                    <p:cond delay="0"/>
                                  </p:stCondLst>
                                  <p:endCondLst>
                                    <p:cond evt="begin" delay="0">
                                      <p:tn val="10"/>
                                    </p:cond>
                                  </p:end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14D8DDA-4153-04C4-9189-1E2157B44ECB}"/>
              </a:ext>
            </a:extLst>
          </p:cNvPr>
          <p:cNvSpPr>
            <a:spLocks noGrp="1"/>
          </p:cNvSpPr>
          <p:nvPr>
            <p:ph idx="1"/>
          </p:nvPr>
        </p:nvSpPr>
        <p:spPr/>
        <p:txBody>
          <a:bodyPr vert="horz" lIns="0" tIns="0" rIns="0" bIns="0" rtlCol="0" anchor="t">
            <a:noAutofit/>
          </a:bodyPr>
          <a:lstStyle/>
          <a:p>
            <a:pPr marL="0" indent="0">
              <a:buNone/>
            </a:pPr>
            <a:br>
              <a:rPr lang="sv-SE" dirty="0">
                <a:cs typeface="Arial"/>
              </a:rPr>
            </a:br>
            <a:r>
              <a:rPr lang="sv-SE" dirty="0">
                <a:cs typeface="Arial"/>
              </a:rPr>
              <a:t> </a:t>
            </a:r>
            <a:endParaRPr lang="sv-SE" dirty="0"/>
          </a:p>
        </p:txBody>
      </p:sp>
      <p:sp>
        <p:nvSpPr>
          <p:cNvPr id="4" name="Platshållare för bildnummer 3">
            <a:extLst>
              <a:ext uri="{FF2B5EF4-FFF2-40B4-BE49-F238E27FC236}">
                <a16:creationId xmlns:a16="http://schemas.microsoft.com/office/drawing/2014/main" id="{3BA49C51-1414-0618-8F10-225B3A9DCFB0}"/>
              </a:ext>
            </a:extLst>
          </p:cNvPr>
          <p:cNvSpPr>
            <a:spLocks noGrp="1"/>
          </p:cNvSpPr>
          <p:nvPr>
            <p:ph type="sldNum" sz="quarter" idx="12"/>
          </p:nvPr>
        </p:nvSpPr>
        <p:spPr/>
        <p:txBody>
          <a:bodyPr/>
          <a:lstStyle/>
          <a:p>
            <a:fld id="{8F15A4FC-ED14-456E-94B6-450AA2B783A3}" type="slidenum">
              <a:rPr lang="sv-SE" smtClean="0"/>
              <a:t>14</a:t>
            </a:fld>
            <a:endParaRPr lang="sv-SE" dirty="0"/>
          </a:p>
        </p:txBody>
      </p:sp>
      <p:sp>
        <p:nvSpPr>
          <p:cNvPr id="6" name="Rubrik 5">
            <a:extLst>
              <a:ext uri="{FF2B5EF4-FFF2-40B4-BE49-F238E27FC236}">
                <a16:creationId xmlns:a16="http://schemas.microsoft.com/office/drawing/2014/main" id="{584FAED4-0517-4FCC-1358-A649B261470E}"/>
              </a:ext>
            </a:extLst>
          </p:cNvPr>
          <p:cNvSpPr>
            <a:spLocks noGrp="1"/>
          </p:cNvSpPr>
          <p:nvPr>
            <p:ph type="title"/>
          </p:nvPr>
        </p:nvSpPr>
        <p:spPr/>
        <p:txBody>
          <a:bodyPr/>
          <a:lstStyle/>
          <a:p>
            <a:r>
              <a:rPr lang="sv-SE" sz="2800" dirty="0">
                <a:cs typeface="Arial"/>
              </a:rPr>
              <a:t>Läs mer på </a:t>
            </a:r>
            <a:r>
              <a:rPr lang="sv-SE" sz="2800" dirty="0">
                <a:cs typeface="Arial"/>
                <a:hlinkClick r:id="rId3"/>
              </a:rPr>
              <a:t>sodertalje.se under krisberedskap och civilt försvar – till exempel checklista för hemberedskap</a:t>
            </a:r>
            <a:endParaRPr lang="sv-SE" dirty="0"/>
          </a:p>
        </p:txBody>
      </p:sp>
      <p:pic>
        <p:nvPicPr>
          <p:cNvPr id="8" name="Picture 2" descr="Vattendunkar, flaskor. stormkök och annat som behövs för hemberedskap.">
            <a:extLst>
              <a:ext uri="{FF2B5EF4-FFF2-40B4-BE49-F238E27FC236}">
                <a16:creationId xmlns:a16="http://schemas.microsoft.com/office/drawing/2014/main" id="{72486F32-012F-0BBF-7DEB-29A7F6B92B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1090" y="1996714"/>
            <a:ext cx="5862434" cy="3968229"/>
          </a:xfrm>
          <a:prstGeom prst="rect">
            <a:avLst/>
          </a:prstGeom>
          <a:noFill/>
          <a:extLst>
            <a:ext uri="{909E8E84-426E-40DD-AFC4-6F175D3DCCD1}">
              <a14:hiddenFill xmlns:a14="http://schemas.microsoft.com/office/drawing/2010/main">
                <a:solidFill>
                  <a:srgbClr val="FFFFFF"/>
                </a:solidFill>
              </a14:hiddenFill>
            </a:ext>
          </a:extLst>
        </p:spPr>
      </p:pic>
      <p:sp>
        <p:nvSpPr>
          <p:cNvPr id="10" name="Platshållare för sidfot 2">
            <a:extLst>
              <a:ext uri="{FF2B5EF4-FFF2-40B4-BE49-F238E27FC236}">
                <a16:creationId xmlns:a16="http://schemas.microsoft.com/office/drawing/2014/main" id="{3CD404E6-A0AB-A437-2539-8D4915B54AE5}"/>
              </a:ext>
            </a:extLst>
          </p:cNvPr>
          <p:cNvSpPr txBox="1">
            <a:spLocks/>
          </p:cNvSpPr>
          <p:nvPr/>
        </p:nvSpPr>
        <p:spPr>
          <a:xfrm>
            <a:off x="692400" y="6533305"/>
            <a:ext cx="9600000" cy="180000"/>
          </a:xfrm>
          <a:prstGeom prst="rect">
            <a:avLst/>
          </a:prstGeom>
        </p:spPr>
        <p:txBody>
          <a:bodyPr vert="horz" lIns="0" tIns="0" rIns="0" bIns="0" rtlCol="0" anchor="ctr">
            <a:noAutofit/>
          </a:bodyPr>
          <a:lstStyle>
            <a:defPPr>
              <a:defRPr lang="sv-SE"/>
            </a:defPPr>
            <a:lvl1pPr marL="0" algn="l" defTabSz="914400" rtl="0" eaLnBrk="1" latinLnBrk="0" hangingPunct="1">
              <a:defRPr sz="9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dirty="0"/>
              <a:t>Södertälje kommun | säkerhetsenheten, HR-avdelningen &amp; kommunikationsenheten</a:t>
            </a:r>
          </a:p>
        </p:txBody>
      </p:sp>
      <p:pic>
        <p:nvPicPr>
          <p:cNvPr id="9" name="Bildobjekt 8" descr="QR-kod">
            <a:extLst>
              <a:ext uri="{FF2B5EF4-FFF2-40B4-BE49-F238E27FC236}">
                <a16:creationId xmlns:a16="http://schemas.microsoft.com/office/drawing/2014/main" id="{2EA6E6EC-1ADB-CD40-0008-294D7F430E6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601129" y="2232946"/>
            <a:ext cx="3005054" cy="3005054"/>
          </a:xfrm>
          <a:prstGeom prst="rect">
            <a:avLst/>
          </a:prstGeom>
        </p:spPr>
      </p:pic>
      <p:sp>
        <p:nvSpPr>
          <p:cNvPr id="3" name="textruta 2">
            <a:extLst>
              <a:ext uri="{FF2B5EF4-FFF2-40B4-BE49-F238E27FC236}">
                <a16:creationId xmlns:a16="http://schemas.microsoft.com/office/drawing/2014/main" id="{A7213C1B-B987-0EB3-CC62-152F371E5596}"/>
              </a:ext>
            </a:extLst>
          </p:cNvPr>
          <p:cNvSpPr txBox="1"/>
          <p:nvPr/>
        </p:nvSpPr>
        <p:spPr>
          <a:xfrm>
            <a:off x="5648770" y="5930482"/>
            <a:ext cx="5030727" cy="276999"/>
          </a:xfrm>
          <a:prstGeom prst="rect">
            <a:avLst/>
          </a:prstGeom>
          <a:noFill/>
        </p:spPr>
        <p:txBody>
          <a:bodyPr wrap="square" rtlCol="0">
            <a:spAutoFit/>
          </a:bodyPr>
          <a:lstStyle/>
          <a:p>
            <a:pPr algn="l"/>
            <a:r>
              <a:rPr lang="sv-SE" sz="1200" dirty="0"/>
              <a:t>Foto: Myndigheten för civilt försvar (MCF)</a:t>
            </a:r>
          </a:p>
        </p:txBody>
      </p:sp>
    </p:spTree>
    <p:extLst>
      <p:ext uri="{BB962C8B-B14F-4D97-AF65-F5344CB8AC3E}">
        <p14:creationId xmlns:p14="http://schemas.microsoft.com/office/powerpoint/2010/main" val="1354339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E9A7F0B-3AC4-DF2C-D69E-6E143222F13B}"/>
              </a:ext>
            </a:extLst>
          </p:cNvPr>
          <p:cNvSpPr>
            <a:spLocks noGrp="1"/>
          </p:cNvSpPr>
          <p:nvPr>
            <p:ph idx="1"/>
          </p:nvPr>
        </p:nvSpPr>
        <p:spPr>
          <a:xfrm>
            <a:off x="720000" y="1280160"/>
            <a:ext cx="11072308" cy="5372100"/>
          </a:xfrm>
        </p:spPr>
        <p:txBody>
          <a:bodyPr numCol="2"/>
          <a:lstStyle/>
          <a:p>
            <a:pPr marL="0" indent="0">
              <a:buNone/>
            </a:pPr>
            <a:r>
              <a:rPr lang="sv-SE" dirty="0"/>
              <a:t>Myndigheten för civil beredskap (MCF) står bakom Beredskapsveckan som hålls vecka 39, varje år. Veckan har ökat i betydelse då omvärldsläget förändrats, bland annat i och med Sveriges Natointräde.</a:t>
            </a:r>
          </a:p>
          <a:p>
            <a:pPr marL="0" indent="0">
              <a:buNone/>
            </a:pPr>
            <a:r>
              <a:rPr lang="sv-SE" dirty="0"/>
              <a:t>Detta utbildningsmaterial handlar om hemberedskap </a:t>
            </a:r>
            <a:br>
              <a:rPr lang="sv-SE" dirty="0"/>
            </a:br>
            <a:r>
              <a:rPr lang="sv-SE" dirty="0"/>
              <a:t>– ett ansvar som varje individ och familj har för att bygga trygghet och motståndskraft inför kriser, </a:t>
            </a:r>
            <a:br>
              <a:rPr lang="sv-SE" dirty="0"/>
            </a:br>
            <a:r>
              <a:rPr lang="sv-SE" dirty="0"/>
              <a:t>i värsta fall krig. </a:t>
            </a:r>
          </a:p>
          <a:p>
            <a:pPr marL="0" indent="0">
              <a:buNone/>
            </a:pPr>
            <a:r>
              <a:rPr lang="sv-SE" dirty="0"/>
              <a:t>Detta presentationsmaterial är framtaget för att en diskussionsledare ska kunna anpassa texten bredvid fotot utifrån aktuell målgrupp. Detta görs med hjälp av anteckningarna. Målgrupperna kan variera från dem som studerar på </a:t>
            </a:r>
            <a:r>
              <a:rPr lang="sv-SE" dirty="0" err="1"/>
              <a:t>sfi</a:t>
            </a:r>
            <a:r>
              <a:rPr lang="sv-SE" dirty="0"/>
              <a:t>, </a:t>
            </a:r>
            <a:r>
              <a:rPr lang="sv-SE" dirty="0" err="1"/>
              <a:t>komvux</a:t>
            </a:r>
            <a:r>
              <a:rPr lang="sv-SE" dirty="0"/>
              <a:t> och grundläggande utbildning till organisationer och företag.  </a:t>
            </a:r>
          </a:p>
          <a:p>
            <a:pPr marL="0" indent="0">
              <a:buNone/>
            </a:pPr>
            <a:r>
              <a:rPr lang="sv-SE" dirty="0"/>
              <a:t>Materialet tar avstamp i en informationsdel och övergår till en diskussionsdel om hur pass förberedd man själv är och vilket steg man kan ta redan i dag för att öka sin egen hemberedskap. </a:t>
            </a:r>
            <a:r>
              <a:rPr lang="sv-SE" b="1" dirty="0"/>
              <a:t>Glöm inte </a:t>
            </a:r>
            <a:r>
              <a:rPr lang="sv-SE" dirty="0"/>
              <a:t>att öppna ”anteckningar” i denna Powerpoint för manus!</a:t>
            </a:r>
          </a:p>
          <a:p>
            <a:pPr marL="0" indent="0">
              <a:buNone/>
            </a:pPr>
            <a:r>
              <a:rPr lang="sv-SE" dirty="0"/>
              <a:t>MCF har ett budskap som du som presentatör och diskussionsledare kan använda i anslutning till att materialet används.</a:t>
            </a:r>
          </a:p>
          <a:p>
            <a:pPr marL="0" indent="0" algn="ctr">
              <a:buNone/>
            </a:pPr>
            <a:r>
              <a:rPr lang="sv-SE" dirty="0"/>
              <a:t>”Motståndskraft bygger vi varje dag, tillsammans med familj och anhöriga, vänner, kollegor och grannar.”</a:t>
            </a:r>
          </a:p>
          <a:p>
            <a:pPr marL="0" indent="0">
              <a:buNone/>
            </a:pPr>
            <a:endParaRPr lang="sv-SE" dirty="0"/>
          </a:p>
          <a:p>
            <a:pPr marL="0" indent="0">
              <a:buNone/>
            </a:pPr>
            <a:r>
              <a:rPr lang="sv-SE" dirty="0"/>
              <a:t>/Säkerhetsenheten, HR-avdelningen och kommunikationsenheten</a:t>
            </a:r>
            <a:br>
              <a:rPr lang="sv-SE" dirty="0"/>
            </a:br>
            <a:r>
              <a:rPr lang="sv-SE" dirty="0"/>
              <a:t>Kommunstyrelsens kontor, Södertälje kommun</a:t>
            </a:r>
          </a:p>
        </p:txBody>
      </p:sp>
      <p:sp>
        <p:nvSpPr>
          <p:cNvPr id="4" name="Platshållare för bildnummer 3">
            <a:extLst>
              <a:ext uri="{FF2B5EF4-FFF2-40B4-BE49-F238E27FC236}">
                <a16:creationId xmlns:a16="http://schemas.microsoft.com/office/drawing/2014/main" id="{FAA18132-2204-F133-7091-4F82F1A5212C}"/>
              </a:ext>
            </a:extLst>
          </p:cNvPr>
          <p:cNvSpPr>
            <a:spLocks noGrp="1"/>
          </p:cNvSpPr>
          <p:nvPr>
            <p:ph type="title" idx="4294967295"/>
          </p:nvPr>
        </p:nvSpPr>
        <p:spPr>
          <a:xfrm>
            <a:off x="11215688" y="6380163"/>
            <a:ext cx="479425" cy="1809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15A4FC-ED14-456E-94B6-450AA2B783A3}" type="slidenum">
              <a:rPr kumimoji="0" lang="sv-SE" sz="900" b="0" i="0" u="none" strike="noStrike" kern="1200" cap="none" spc="0" normalizeH="0" baseline="0" noProof="0" smtClean="0">
                <a:ln>
                  <a:noFill/>
                </a:ln>
                <a:solidFill>
                  <a:schemeClr val="tx1"/>
                </a:solidFill>
                <a:effectLst/>
                <a:uLnTx/>
                <a:uFillTx/>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900" b="0" i="0" u="none" strike="noStrike" kern="1200" cap="none" spc="0" normalizeH="0" baseline="0" noProof="0" dirty="0">
              <a:ln>
                <a:noFill/>
              </a:ln>
              <a:solidFill>
                <a:schemeClr val="tx1"/>
              </a:solidFill>
              <a:effectLst/>
              <a:uLnTx/>
              <a:uFillTx/>
              <a:latin typeface="+mj-lt"/>
              <a:ea typeface="+mn-ea"/>
              <a:cs typeface="+mn-cs"/>
            </a:endParaRPr>
          </a:p>
        </p:txBody>
      </p:sp>
      <p:graphicFrame>
        <p:nvGraphicFramePr>
          <p:cNvPr id="10" name="Diagram 9" descr="I denna textruta står ordet Förord">
            <a:extLst>
              <a:ext uri="{FF2B5EF4-FFF2-40B4-BE49-F238E27FC236}">
                <a16:creationId xmlns:a16="http://schemas.microsoft.com/office/drawing/2014/main" id="{30DB64A1-6DB5-828F-C66B-BC1D41CD5A09}"/>
              </a:ext>
            </a:extLst>
          </p:cNvPr>
          <p:cNvGraphicFramePr/>
          <p:nvPr/>
        </p:nvGraphicFramePr>
        <p:xfrm>
          <a:off x="720000" y="-284673"/>
          <a:ext cx="11072309" cy="1431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8070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descr="första hjälpenmaterial, ryggsäck, vattenflaskor, vevradio och annat viktigt för hemberedskap.">
            <a:extLst>
              <a:ext uri="{FF2B5EF4-FFF2-40B4-BE49-F238E27FC236}">
                <a16:creationId xmlns:a16="http://schemas.microsoft.com/office/drawing/2014/main" id="{48E4EB48-4A81-881E-AE28-4F14206B62D0}"/>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9217" r="13521" b="2"/>
          <a:stretch>
            <a:fillRect/>
          </a:stretch>
        </p:blipFill>
        <p:spPr>
          <a:xfrm>
            <a:off x="6688800" y="10"/>
            <a:ext cx="5508000" cy="6857990"/>
          </a:xfrm>
          <a:prstGeom prst="rect">
            <a:avLst/>
          </a:prstGeom>
          <a:noFill/>
        </p:spPr>
      </p:pic>
      <p:sp>
        <p:nvSpPr>
          <p:cNvPr id="6" name="Rubrik 5">
            <a:extLst>
              <a:ext uri="{FF2B5EF4-FFF2-40B4-BE49-F238E27FC236}">
                <a16:creationId xmlns:a16="http://schemas.microsoft.com/office/drawing/2014/main" id="{BE886D4C-2AC4-17EE-A070-592E4E223F87}"/>
              </a:ext>
            </a:extLst>
          </p:cNvPr>
          <p:cNvSpPr>
            <a:spLocks noGrp="1"/>
          </p:cNvSpPr>
          <p:nvPr>
            <p:ph type="ctrTitle"/>
          </p:nvPr>
        </p:nvSpPr>
        <p:spPr>
          <a:xfrm>
            <a:off x="1195200" y="1564304"/>
            <a:ext cx="4716000" cy="2303822"/>
          </a:xfrm>
        </p:spPr>
        <p:txBody>
          <a:bodyPr anchor="b">
            <a:normAutofit/>
          </a:bodyPr>
          <a:lstStyle/>
          <a:p>
            <a:r>
              <a:rPr lang="sv-SE" dirty="0"/>
              <a:t>Hemberedskap </a:t>
            </a:r>
            <a:br>
              <a:rPr lang="sv-SE" dirty="0"/>
            </a:br>
            <a:endParaRPr lang="sv-SE" strike="sngStrike" dirty="0"/>
          </a:p>
        </p:txBody>
      </p:sp>
      <p:sp>
        <p:nvSpPr>
          <p:cNvPr id="9" name="Platshållare för text 8">
            <a:extLst>
              <a:ext uri="{FF2B5EF4-FFF2-40B4-BE49-F238E27FC236}">
                <a16:creationId xmlns:a16="http://schemas.microsoft.com/office/drawing/2014/main" id="{F4630F32-7EE9-B4DB-C63E-C3821E5FCD23}"/>
              </a:ext>
            </a:extLst>
          </p:cNvPr>
          <p:cNvSpPr>
            <a:spLocks noGrp="1"/>
          </p:cNvSpPr>
          <p:nvPr>
            <p:ph type="subTitle" idx="1"/>
          </p:nvPr>
        </p:nvSpPr>
        <p:spPr>
          <a:xfrm>
            <a:off x="1195200" y="4099967"/>
            <a:ext cx="4716000" cy="1547610"/>
          </a:xfrm>
        </p:spPr>
        <p:txBody>
          <a:bodyPr vert="horz" lIns="0" tIns="0" rIns="0" bIns="0" rtlCol="0" anchor="t">
            <a:normAutofit/>
          </a:bodyPr>
          <a:lstStyle/>
          <a:p>
            <a:pPr>
              <a:spcAft>
                <a:spcPts val="600"/>
              </a:spcAft>
            </a:pPr>
            <a:r>
              <a:rPr lang="sv-SE" sz="1400" dirty="0"/>
              <a:t>I samverkan mellan </a:t>
            </a:r>
            <a:r>
              <a:rPr lang="sv-SE" sz="1400"/>
              <a:t>säkerhetenheten</a:t>
            </a:r>
            <a:r>
              <a:rPr lang="sv-SE" sz="1400" dirty="0"/>
              <a:t>, HR-avdelningen &amp; k</a:t>
            </a:r>
            <a:r>
              <a:rPr lang="sv-SE" sz="1400" b="1" dirty="0"/>
              <a:t>ommunikationsenheten</a:t>
            </a:r>
          </a:p>
          <a:p>
            <a:pPr>
              <a:spcAft>
                <a:spcPts val="600"/>
              </a:spcAft>
            </a:pPr>
            <a:endParaRPr lang="sv-SE" sz="1400" b="1" dirty="0"/>
          </a:p>
          <a:p>
            <a:pPr>
              <a:spcAft>
                <a:spcPts val="600"/>
              </a:spcAft>
            </a:pPr>
            <a:r>
              <a:rPr lang="sv-SE" sz="1200" b="0" dirty="0"/>
              <a:t>Kommunstyrelsens kontor 2026</a:t>
            </a:r>
            <a:endParaRPr lang="sv-SE" sz="1200" b="0" dirty="0">
              <a:cs typeface="Arial"/>
            </a:endParaRPr>
          </a:p>
        </p:txBody>
      </p:sp>
      <p:sp>
        <p:nvSpPr>
          <p:cNvPr id="2" name="textruta 1">
            <a:extLst>
              <a:ext uri="{FF2B5EF4-FFF2-40B4-BE49-F238E27FC236}">
                <a16:creationId xmlns:a16="http://schemas.microsoft.com/office/drawing/2014/main" id="{5FAE787D-B7FB-1140-62CD-BEF4CDEC125A}"/>
              </a:ext>
            </a:extLst>
          </p:cNvPr>
          <p:cNvSpPr txBox="1"/>
          <p:nvPr/>
        </p:nvSpPr>
        <p:spPr>
          <a:xfrm rot="16200000">
            <a:off x="4060575" y="4264957"/>
            <a:ext cx="5030727" cy="276999"/>
          </a:xfrm>
          <a:prstGeom prst="rect">
            <a:avLst/>
          </a:prstGeom>
          <a:noFill/>
        </p:spPr>
        <p:txBody>
          <a:bodyPr wrap="square" rtlCol="0">
            <a:spAutoFit/>
          </a:bodyPr>
          <a:lstStyle/>
          <a:p>
            <a:pPr algn="l"/>
            <a:r>
              <a:rPr lang="sv-SE" sz="1200" dirty="0">
                <a:solidFill>
                  <a:schemeClr val="bg1"/>
                </a:solidFill>
              </a:rPr>
              <a:t>Foto: Myndigheten för civilt försvar (MCF)</a:t>
            </a:r>
          </a:p>
        </p:txBody>
      </p:sp>
    </p:spTree>
    <p:extLst>
      <p:ext uri="{BB962C8B-B14F-4D97-AF65-F5344CB8AC3E}">
        <p14:creationId xmlns:p14="http://schemas.microsoft.com/office/powerpoint/2010/main" val="270791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Skafferi med gryner, konserver, torrvaror för hemberedskap.">
            <a:extLst>
              <a:ext uri="{FF2B5EF4-FFF2-40B4-BE49-F238E27FC236}">
                <a16:creationId xmlns:a16="http://schemas.microsoft.com/office/drawing/2014/main" id="{B4363205-5A9F-D0B1-03A9-2C47EDF7593D}"/>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l="23225" r="23225"/>
          <a:stretch>
            <a:fillRect/>
          </a:stretch>
        </p:blipFill>
        <p:spPr>
          <a:prstGeom prst="rect">
            <a:avLst/>
          </a:prstGeom>
          <a:solidFill>
            <a:srgbClr val="FFFFFF">
              <a:lumMod val="95000"/>
            </a:srgbClr>
          </a:solidFill>
        </p:spPr>
      </p:pic>
      <p:sp>
        <p:nvSpPr>
          <p:cNvPr id="3" name="Rubrik 2">
            <a:extLst>
              <a:ext uri="{FF2B5EF4-FFF2-40B4-BE49-F238E27FC236}">
                <a16:creationId xmlns:a16="http://schemas.microsoft.com/office/drawing/2014/main" id="{68260DCD-2851-BAFF-EAA3-F7AC886AA8A8}"/>
              </a:ext>
            </a:extLst>
          </p:cNvPr>
          <p:cNvSpPr>
            <a:spLocks noGrp="1"/>
          </p:cNvSpPr>
          <p:nvPr>
            <p:ph type="ctrTitle"/>
          </p:nvPr>
        </p:nvSpPr>
        <p:spPr>
          <a:xfrm>
            <a:off x="879889" y="388883"/>
            <a:ext cx="4716000" cy="2964236"/>
          </a:xfrm>
        </p:spPr>
        <p:txBody>
          <a:bodyPr/>
          <a:lstStyle/>
          <a:p>
            <a:r>
              <a:rPr lang="sv-SE" dirty="0"/>
              <a:t>Hemberedskap: varför och vad handlar det om?</a:t>
            </a:r>
          </a:p>
        </p:txBody>
      </p:sp>
      <p:sp>
        <p:nvSpPr>
          <p:cNvPr id="2" name="textruta 1">
            <a:extLst>
              <a:ext uri="{FF2B5EF4-FFF2-40B4-BE49-F238E27FC236}">
                <a16:creationId xmlns:a16="http://schemas.microsoft.com/office/drawing/2014/main" id="{29457AE3-3EAE-807D-1755-8F4BF4394078}"/>
              </a:ext>
            </a:extLst>
          </p:cNvPr>
          <p:cNvSpPr txBox="1"/>
          <p:nvPr/>
        </p:nvSpPr>
        <p:spPr>
          <a:xfrm>
            <a:off x="995504" y="4826675"/>
            <a:ext cx="5002924" cy="2031325"/>
          </a:xfrm>
          <a:prstGeom prst="rect">
            <a:avLst/>
          </a:prstGeom>
          <a:noFill/>
        </p:spPr>
        <p:txBody>
          <a:bodyPr wrap="square" rtlCol="0">
            <a:spAutoFit/>
          </a:bodyPr>
          <a:lstStyle/>
          <a:p>
            <a:r>
              <a:rPr lang="sv-SE" dirty="0">
                <a:solidFill>
                  <a:schemeClr val="bg1"/>
                </a:solidFill>
                <a:latin typeface="Poppins Latin" panose="00000500000000000000" pitchFamily="50" charset="0"/>
              </a:rPr>
              <a:t>Förstå varför hemberedskap är viktigt</a:t>
            </a:r>
          </a:p>
          <a:p>
            <a:endParaRPr lang="sv-SE" dirty="0">
              <a:solidFill>
                <a:schemeClr val="bg1"/>
              </a:solidFill>
              <a:latin typeface="Poppins Latin" panose="00000500000000000000" pitchFamily="50" charset="0"/>
            </a:endParaRPr>
          </a:p>
          <a:p>
            <a:r>
              <a:rPr lang="sv-SE" dirty="0">
                <a:solidFill>
                  <a:schemeClr val="bg1"/>
                </a:solidFill>
                <a:latin typeface="Poppins Latin" panose="00000500000000000000" pitchFamily="50" charset="0"/>
              </a:rPr>
              <a:t>Känna till vad som behövs hemma</a:t>
            </a:r>
          </a:p>
          <a:p>
            <a:endParaRPr lang="sv-SE" dirty="0">
              <a:solidFill>
                <a:schemeClr val="bg1"/>
              </a:solidFill>
              <a:latin typeface="Poppins Latin" panose="00000500000000000000" pitchFamily="50" charset="0"/>
            </a:endParaRPr>
          </a:p>
          <a:p>
            <a:r>
              <a:rPr lang="sv-SE" dirty="0">
                <a:solidFill>
                  <a:schemeClr val="bg1"/>
                </a:solidFill>
                <a:latin typeface="Poppins Latin" panose="00000500000000000000" pitchFamily="50" charset="0"/>
              </a:rPr>
              <a:t>Ta ett första steg i din egen hemberedskap</a:t>
            </a:r>
          </a:p>
          <a:p>
            <a:pPr algn="l"/>
            <a:endParaRPr lang="sv-SE" dirty="0"/>
          </a:p>
        </p:txBody>
      </p:sp>
      <p:pic>
        <p:nvPicPr>
          <p:cNvPr id="4" name="Bild 3" descr="Måltavla kontur">
            <a:extLst>
              <a:ext uri="{FF2B5EF4-FFF2-40B4-BE49-F238E27FC236}">
                <a16:creationId xmlns:a16="http://schemas.microsoft.com/office/drawing/2014/main" id="{C82753ED-71C2-B768-EC0D-DF1C75A80D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9889" y="3183983"/>
            <a:ext cx="1562188" cy="1562188"/>
          </a:xfrm>
          <a:prstGeom prst="rect">
            <a:avLst/>
          </a:prstGeom>
        </p:spPr>
      </p:pic>
      <p:sp>
        <p:nvSpPr>
          <p:cNvPr id="5" name="textruta 4">
            <a:extLst>
              <a:ext uri="{FF2B5EF4-FFF2-40B4-BE49-F238E27FC236}">
                <a16:creationId xmlns:a16="http://schemas.microsoft.com/office/drawing/2014/main" id="{365604D4-5EF4-E240-4FD3-7CF290CA17BD}"/>
              </a:ext>
            </a:extLst>
          </p:cNvPr>
          <p:cNvSpPr txBox="1"/>
          <p:nvPr/>
        </p:nvSpPr>
        <p:spPr>
          <a:xfrm rot="16200000">
            <a:off x="4034937" y="4247865"/>
            <a:ext cx="5030727" cy="276999"/>
          </a:xfrm>
          <a:prstGeom prst="rect">
            <a:avLst/>
          </a:prstGeom>
          <a:noFill/>
        </p:spPr>
        <p:txBody>
          <a:bodyPr wrap="square" rtlCol="0">
            <a:spAutoFit/>
          </a:bodyPr>
          <a:lstStyle/>
          <a:p>
            <a:pPr algn="l"/>
            <a:r>
              <a:rPr lang="sv-SE" sz="1200" dirty="0">
                <a:solidFill>
                  <a:schemeClr val="bg1"/>
                </a:solidFill>
              </a:rPr>
              <a:t>Foto: Myndigheten för civilt försvar (MCF)</a:t>
            </a:r>
          </a:p>
        </p:txBody>
      </p:sp>
    </p:spTree>
    <p:extLst>
      <p:ext uri="{BB962C8B-B14F-4D97-AF65-F5344CB8AC3E}">
        <p14:creationId xmlns:p14="http://schemas.microsoft.com/office/powerpoint/2010/main" val="165594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45C288F-1AD8-7365-5CED-8BE186272626}"/>
              </a:ext>
            </a:extLst>
          </p:cNvPr>
          <p:cNvSpPr>
            <a:spLocks noGrp="1"/>
          </p:cNvSpPr>
          <p:nvPr>
            <p:ph idx="1"/>
          </p:nvPr>
        </p:nvSpPr>
        <p:spPr>
          <a:xfrm>
            <a:off x="720000" y="1619999"/>
            <a:ext cx="5148000" cy="4518000"/>
          </a:xfrm>
        </p:spPr>
        <p:txBody>
          <a:bodyPr vert="horz" lIns="0" tIns="0" rIns="0" bIns="0" rtlCol="0" anchor="t">
            <a:normAutofit/>
          </a:bodyPr>
          <a:lstStyle/>
          <a:p>
            <a:pPr>
              <a:lnSpc>
                <a:spcPct val="110000"/>
              </a:lnSpc>
            </a:pPr>
            <a:endParaRPr lang="sv-SE" dirty="0">
              <a:cs typeface="Arial"/>
            </a:endParaRPr>
          </a:p>
        </p:txBody>
      </p:sp>
      <p:sp>
        <p:nvSpPr>
          <p:cNvPr id="4" name="Platshållare för bildnummer 3">
            <a:extLst>
              <a:ext uri="{FF2B5EF4-FFF2-40B4-BE49-F238E27FC236}">
                <a16:creationId xmlns:a16="http://schemas.microsoft.com/office/drawing/2014/main" id="{C7EA0807-36CF-F3AA-2C9E-3D7BEAC6D87D}"/>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5</a:t>
            </a:fld>
            <a:endParaRPr lang="sv-SE"/>
          </a:p>
        </p:txBody>
      </p:sp>
      <p:sp>
        <p:nvSpPr>
          <p:cNvPr id="5" name="Rubrik 4">
            <a:extLst>
              <a:ext uri="{FF2B5EF4-FFF2-40B4-BE49-F238E27FC236}">
                <a16:creationId xmlns:a16="http://schemas.microsoft.com/office/drawing/2014/main" id="{DC8FAA44-09C3-30EF-CD35-A9ABD59D6972}"/>
              </a:ext>
            </a:extLst>
          </p:cNvPr>
          <p:cNvSpPr>
            <a:spLocks noGrp="1"/>
          </p:cNvSpPr>
          <p:nvPr>
            <p:ph type="title"/>
          </p:nvPr>
        </p:nvSpPr>
        <p:spPr>
          <a:xfrm>
            <a:off x="720000" y="590753"/>
            <a:ext cx="11218690" cy="990000"/>
          </a:xfrm>
        </p:spPr>
        <p:txBody>
          <a:bodyPr anchor="t">
            <a:normAutofit/>
          </a:bodyPr>
          <a:lstStyle/>
          <a:p>
            <a:r>
              <a:rPr lang="sv-SE" dirty="0">
                <a:latin typeface="+mn-lt"/>
              </a:rPr>
              <a:t>Förbered dig hemma: för mindre stress vid kris eller krig</a:t>
            </a:r>
          </a:p>
        </p:txBody>
      </p:sp>
      <p:sp>
        <p:nvSpPr>
          <p:cNvPr id="6" name="Platshållare för sidfot 2">
            <a:extLst>
              <a:ext uri="{FF2B5EF4-FFF2-40B4-BE49-F238E27FC236}">
                <a16:creationId xmlns:a16="http://schemas.microsoft.com/office/drawing/2014/main" id="{D3FA4093-1E3C-117D-16F4-F43D25453E04}"/>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pic>
        <p:nvPicPr>
          <p:cNvPr id="7" name="Bildobjekt 6" descr="man med barn på sin arm vid diskbänk med ljus, batterier, ficklampa, krisbroschyr för att bereda sig på kris">
            <a:extLst>
              <a:ext uri="{FF2B5EF4-FFF2-40B4-BE49-F238E27FC236}">
                <a16:creationId xmlns:a16="http://schemas.microsoft.com/office/drawing/2014/main" id="{431458FA-89DE-DF97-04FB-0D445A76F64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022501" y="1619999"/>
            <a:ext cx="5916189" cy="4037317"/>
          </a:xfrm>
          <a:prstGeom prst="rect">
            <a:avLst/>
          </a:prstGeom>
        </p:spPr>
      </p:pic>
      <p:sp>
        <p:nvSpPr>
          <p:cNvPr id="3" name="textruta 2">
            <a:extLst>
              <a:ext uri="{FF2B5EF4-FFF2-40B4-BE49-F238E27FC236}">
                <a16:creationId xmlns:a16="http://schemas.microsoft.com/office/drawing/2014/main" id="{8E368C3C-2AAF-5142-AAAA-99F95B2F8EB8}"/>
              </a:ext>
            </a:extLst>
          </p:cNvPr>
          <p:cNvSpPr txBox="1"/>
          <p:nvPr/>
        </p:nvSpPr>
        <p:spPr>
          <a:xfrm>
            <a:off x="5947872" y="5657316"/>
            <a:ext cx="5030727" cy="276999"/>
          </a:xfrm>
          <a:prstGeom prst="rect">
            <a:avLst/>
          </a:prstGeom>
          <a:noFill/>
        </p:spPr>
        <p:txBody>
          <a:bodyPr wrap="square" rtlCol="0">
            <a:spAutoFit/>
          </a:bodyPr>
          <a:lstStyle/>
          <a:p>
            <a:pPr algn="l"/>
            <a:r>
              <a:rPr lang="sv-SE" sz="1200" dirty="0"/>
              <a:t>Foto: Myndigheten för civilt försvar (MCF)</a:t>
            </a:r>
          </a:p>
        </p:txBody>
      </p:sp>
    </p:spTree>
    <p:extLst>
      <p:ext uri="{BB962C8B-B14F-4D97-AF65-F5344CB8AC3E}">
        <p14:creationId xmlns:p14="http://schemas.microsoft.com/office/powerpoint/2010/main" val="383585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1B77-88C5-DDF3-4FFB-BCFB4294FC1E}"/>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F9582CF-4081-4392-C9AA-5AE76C12F58E}"/>
              </a:ext>
            </a:extLst>
          </p:cNvPr>
          <p:cNvSpPr>
            <a:spLocks noGrp="1"/>
          </p:cNvSpPr>
          <p:nvPr>
            <p:ph idx="1"/>
          </p:nvPr>
        </p:nvSpPr>
        <p:spPr>
          <a:xfrm>
            <a:off x="720000" y="1619999"/>
            <a:ext cx="5081740" cy="3587411"/>
          </a:xfrm>
        </p:spPr>
        <p:txBody>
          <a:bodyPr vert="horz" lIns="0" tIns="0" rIns="0" bIns="0" rtlCol="0" anchor="t">
            <a:noAutofit/>
          </a:bodyPr>
          <a:lstStyle/>
          <a:p>
            <a:endParaRPr lang="sv-SE" dirty="0"/>
          </a:p>
        </p:txBody>
      </p:sp>
      <p:sp>
        <p:nvSpPr>
          <p:cNvPr id="4" name="Platshållare för bildnummer 3">
            <a:extLst>
              <a:ext uri="{FF2B5EF4-FFF2-40B4-BE49-F238E27FC236}">
                <a16:creationId xmlns:a16="http://schemas.microsoft.com/office/drawing/2014/main" id="{6B876E5B-EB24-6367-FA72-5A86427FEC66}"/>
              </a:ext>
            </a:extLst>
          </p:cNvPr>
          <p:cNvSpPr>
            <a:spLocks noGrp="1"/>
          </p:cNvSpPr>
          <p:nvPr>
            <p:ph type="sldNum" sz="quarter" idx="12"/>
          </p:nvPr>
        </p:nvSpPr>
        <p:spPr/>
        <p:txBody>
          <a:bodyPr/>
          <a:lstStyle/>
          <a:p>
            <a:fld id="{8F15A4FC-ED14-456E-94B6-450AA2B783A3}" type="slidenum">
              <a:rPr lang="sv-SE" smtClean="0"/>
              <a:t>6</a:t>
            </a:fld>
            <a:endParaRPr lang="sv-SE" dirty="0"/>
          </a:p>
        </p:txBody>
      </p:sp>
      <p:sp>
        <p:nvSpPr>
          <p:cNvPr id="6" name="Rubrik 5">
            <a:extLst>
              <a:ext uri="{FF2B5EF4-FFF2-40B4-BE49-F238E27FC236}">
                <a16:creationId xmlns:a16="http://schemas.microsoft.com/office/drawing/2014/main" id="{E5C034DD-B38E-BFDE-73C7-0062CE201C8A}"/>
              </a:ext>
            </a:extLst>
          </p:cNvPr>
          <p:cNvSpPr>
            <a:spLocks noGrp="1"/>
          </p:cNvSpPr>
          <p:nvPr>
            <p:ph type="title"/>
          </p:nvPr>
        </p:nvSpPr>
        <p:spPr>
          <a:xfrm>
            <a:off x="720000" y="539207"/>
            <a:ext cx="10764000" cy="990000"/>
          </a:xfrm>
        </p:spPr>
        <p:txBody>
          <a:bodyPr/>
          <a:lstStyle/>
          <a:p>
            <a:r>
              <a:rPr lang="sv-SE" dirty="0"/>
              <a:t>Varför är hemberedskap viktigt?</a:t>
            </a:r>
          </a:p>
        </p:txBody>
      </p:sp>
      <p:pic>
        <p:nvPicPr>
          <p:cNvPr id="8" name="Platshållare för bild 7" descr="Diagram och tal med flera färger&#10;">
            <a:extLst>
              <a:ext uri="{FF2B5EF4-FFF2-40B4-BE49-F238E27FC236}">
                <a16:creationId xmlns:a16="http://schemas.microsoft.com/office/drawing/2014/main" id="{9C61A858-7297-1D35-F8E7-B4762B9467C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l="12017" r="12017"/>
          <a:stretch>
            <a:fillRect/>
          </a:stretch>
        </p:blipFill>
        <p:spPr>
          <a:xfrm>
            <a:off x="6392596" y="1619999"/>
            <a:ext cx="5148262" cy="4518025"/>
          </a:xfrm>
          <a:prstGeom prst="rect">
            <a:avLst/>
          </a:prstGeom>
        </p:spPr>
      </p:pic>
      <p:sp>
        <p:nvSpPr>
          <p:cNvPr id="9" name="Flödesschema: Lagring med sekventiell åtkomst 8">
            <a:extLst>
              <a:ext uri="{FF2B5EF4-FFF2-40B4-BE49-F238E27FC236}">
                <a16:creationId xmlns:a16="http://schemas.microsoft.com/office/drawing/2014/main" id="{5D325A68-4D62-F39E-88EA-F45EF4B5928D}"/>
              </a:ext>
            </a:extLst>
          </p:cNvPr>
          <p:cNvSpPr/>
          <p:nvPr/>
        </p:nvSpPr>
        <p:spPr>
          <a:xfrm>
            <a:off x="9711058" y="173490"/>
            <a:ext cx="2168434" cy="2146663"/>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3DFFF070-0726-49EB-657C-8406C656A797}"/>
              </a:ext>
            </a:extLst>
          </p:cNvPr>
          <p:cNvSpPr txBox="1"/>
          <p:nvPr/>
        </p:nvSpPr>
        <p:spPr>
          <a:xfrm>
            <a:off x="10012004" y="646656"/>
            <a:ext cx="1698171" cy="1200329"/>
          </a:xfrm>
          <a:prstGeom prst="rect">
            <a:avLst/>
          </a:prstGeom>
          <a:noFill/>
        </p:spPr>
        <p:txBody>
          <a:bodyPr wrap="square" rtlCol="0">
            <a:spAutoFit/>
          </a:bodyPr>
          <a:lstStyle/>
          <a:p>
            <a:pPr algn="ctr"/>
            <a:r>
              <a:rPr lang="sv-SE" b="1" dirty="0"/>
              <a:t>Alla vinner på att du är beredd på kris.</a:t>
            </a:r>
          </a:p>
        </p:txBody>
      </p:sp>
      <p:sp>
        <p:nvSpPr>
          <p:cNvPr id="5" name="Platshållare för sidfot 2">
            <a:extLst>
              <a:ext uri="{FF2B5EF4-FFF2-40B4-BE49-F238E27FC236}">
                <a16:creationId xmlns:a16="http://schemas.microsoft.com/office/drawing/2014/main" id="{0F96D35D-F271-6819-7BC5-41A4BCBE01AA}"/>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a:p>
            <a:pPr>
              <a:spcAft>
                <a:spcPts val="600"/>
              </a:spcAft>
            </a:pPr>
            <a:endParaRPr lang="sv-SE" dirty="0"/>
          </a:p>
        </p:txBody>
      </p:sp>
    </p:spTree>
    <p:extLst>
      <p:ext uri="{BB962C8B-B14F-4D97-AF65-F5344CB8AC3E}">
        <p14:creationId xmlns:p14="http://schemas.microsoft.com/office/powerpoint/2010/main" val="57060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4185D61-5FE8-19BA-443F-910C1F13326D}"/>
              </a:ext>
            </a:extLst>
          </p:cNvPr>
          <p:cNvSpPr>
            <a:spLocks noGrp="1"/>
          </p:cNvSpPr>
          <p:nvPr>
            <p:ph idx="1"/>
          </p:nvPr>
        </p:nvSpPr>
        <p:spPr>
          <a:xfrm>
            <a:off x="720000" y="1620000"/>
            <a:ext cx="5148000" cy="4518000"/>
          </a:xfrm>
        </p:spPr>
        <p:txBody>
          <a:bodyPr vert="horz" lIns="0" tIns="0" rIns="0" bIns="0" rtlCol="0" anchor="t">
            <a:normAutofit/>
          </a:bodyPr>
          <a:lstStyle/>
          <a:p>
            <a:endParaRPr lang="sv-SE" sz="1700" dirty="0"/>
          </a:p>
        </p:txBody>
      </p:sp>
      <p:sp>
        <p:nvSpPr>
          <p:cNvPr id="4" name="Platshållare för bildnummer 3">
            <a:extLst>
              <a:ext uri="{FF2B5EF4-FFF2-40B4-BE49-F238E27FC236}">
                <a16:creationId xmlns:a16="http://schemas.microsoft.com/office/drawing/2014/main" id="{BA8129DD-C584-F2F0-E020-87C0E6550204}"/>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7</a:t>
            </a:fld>
            <a:endParaRPr lang="sv-SE"/>
          </a:p>
        </p:txBody>
      </p:sp>
      <p:pic>
        <p:nvPicPr>
          <p:cNvPr id="7" name="Bildobjekt 6" descr="kvinna lyser upp mörkt rum med stearingljus framför en elcentral i hemmet.">
            <a:extLst>
              <a:ext uri="{FF2B5EF4-FFF2-40B4-BE49-F238E27FC236}">
                <a16:creationId xmlns:a16="http://schemas.microsoft.com/office/drawing/2014/main" id="{0C54C66A-FA37-199D-5A7B-6AA894E72EC6}"/>
              </a:ext>
            </a:extLst>
          </p:cNvPr>
          <p:cNvPicPr>
            <a:picLocks noChangeAspect="1"/>
          </p:cNvPicPr>
          <p:nvPr/>
        </p:nvPicPr>
        <p:blipFill>
          <a:blip r:embed="rId3" cstate="screen">
            <a:extLst>
              <a:ext uri="{28A0092B-C50C-407E-A947-70E740481C1C}">
                <a14:useLocalDpi xmlns:a14="http://schemas.microsoft.com/office/drawing/2010/main" val="0"/>
              </a:ext>
            </a:extLst>
          </a:blip>
          <a:srcRect l="2888" r="21053" b="-2"/>
          <a:stretch>
            <a:fillRect/>
          </a:stretch>
        </p:blipFill>
        <p:spPr>
          <a:xfrm>
            <a:off x="6336000" y="1620000"/>
            <a:ext cx="5148000" cy="4518000"/>
          </a:xfrm>
          <a:prstGeom prst="rect">
            <a:avLst/>
          </a:prstGeom>
          <a:noFill/>
        </p:spPr>
      </p:pic>
      <p:sp>
        <p:nvSpPr>
          <p:cNvPr id="5" name="Rubrik 4">
            <a:extLst>
              <a:ext uri="{FF2B5EF4-FFF2-40B4-BE49-F238E27FC236}">
                <a16:creationId xmlns:a16="http://schemas.microsoft.com/office/drawing/2014/main" id="{16541574-9BE7-1BE2-B684-0FD5BEA89FA8}"/>
              </a:ext>
            </a:extLst>
          </p:cNvPr>
          <p:cNvSpPr>
            <a:spLocks noGrp="1"/>
          </p:cNvSpPr>
          <p:nvPr>
            <p:ph type="title"/>
          </p:nvPr>
        </p:nvSpPr>
        <p:spPr>
          <a:xfrm>
            <a:off x="691849" y="387095"/>
            <a:ext cx="10764000" cy="990000"/>
          </a:xfrm>
        </p:spPr>
        <p:txBody>
          <a:bodyPr anchor="t">
            <a:normAutofit/>
          </a:bodyPr>
          <a:lstStyle/>
          <a:p>
            <a:r>
              <a:rPr lang="sv-SE" dirty="0"/>
              <a:t>Allvarlig samhällsstörning, kris </a:t>
            </a:r>
            <a:br>
              <a:rPr lang="sv-SE" dirty="0"/>
            </a:br>
            <a:r>
              <a:rPr lang="sv-SE" dirty="0"/>
              <a:t>eller i värsta fall krig – det här kan hända</a:t>
            </a:r>
          </a:p>
        </p:txBody>
      </p:sp>
      <p:sp>
        <p:nvSpPr>
          <p:cNvPr id="6" name="Platshållare för sidfot 2">
            <a:extLst>
              <a:ext uri="{FF2B5EF4-FFF2-40B4-BE49-F238E27FC236}">
                <a16:creationId xmlns:a16="http://schemas.microsoft.com/office/drawing/2014/main" id="{94610598-DAE1-9C3A-6DCE-F6053A245350}"/>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
        <p:nvSpPr>
          <p:cNvPr id="3" name="textruta 2">
            <a:extLst>
              <a:ext uri="{FF2B5EF4-FFF2-40B4-BE49-F238E27FC236}">
                <a16:creationId xmlns:a16="http://schemas.microsoft.com/office/drawing/2014/main" id="{44E86DDD-DD3C-9AEC-17D5-679FB174EE4A}"/>
              </a:ext>
            </a:extLst>
          </p:cNvPr>
          <p:cNvSpPr txBox="1"/>
          <p:nvPr/>
        </p:nvSpPr>
        <p:spPr>
          <a:xfrm>
            <a:off x="6264067" y="6095315"/>
            <a:ext cx="5030727" cy="276999"/>
          </a:xfrm>
          <a:prstGeom prst="rect">
            <a:avLst/>
          </a:prstGeom>
          <a:noFill/>
        </p:spPr>
        <p:txBody>
          <a:bodyPr wrap="square" rtlCol="0">
            <a:spAutoFit/>
          </a:bodyPr>
          <a:lstStyle/>
          <a:p>
            <a:pPr algn="l"/>
            <a:r>
              <a:rPr lang="sv-SE" sz="1200" dirty="0"/>
              <a:t>Foto: Myndigheten för civilt försvar (MCF)</a:t>
            </a:r>
          </a:p>
        </p:txBody>
      </p:sp>
    </p:spTree>
    <p:extLst>
      <p:ext uri="{BB962C8B-B14F-4D97-AF65-F5344CB8AC3E}">
        <p14:creationId xmlns:p14="http://schemas.microsoft.com/office/powerpoint/2010/main" val="40426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580BCEF-6B9E-E5AA-29CF-7546901F25CB}"/>
              </a:ext>
            </a:extLst>
          </p:cNvPr>
          <p:cNvSpPr>
            <a:spLocks noGrp="1"/>
          </p:cNvSpPr>
          <p:nvPr>
            <p:ph idx="1"/>
          </p:nvPr>
        </p:nvSpPr>
        <p:spPr>
          <a:xfrm>
            <a:off x="720000" y="1358537"/>
            <a:ext cx="5148000" cy="4779462"/>
          </a:xfrm>
        </p:spPr>
        <p:txBody>
          <a:bodyPr vert="horz" lIns="0" tIns="0" rIns="0" bIns="0" rtlCol="0" anchor="t">
            <a:noAutofit/>
          </a:bodyPr>
          <a:lstStyle/>
          <a:p>
            <a:pPr marL="0" indent="0">
              <a:lnSpc>
                <a:spcPct val="110000"/>
              </a:lnSpc>
              <a:spcBef>
                <a:spcPts val="2500"/>
              </a:spcBef>
              <a:buNone/>
            </a:pPr>
            <a:br>
              <a:rPr lang="en-US" b="1" dirty="0"/>
            </a:br>
            <a:endParaRPr lang="sv-SE" dirty="0"/>
          </a:p>
          <a:p>
            <a:endParaRPr lang="sv-SE" dirty="0"/>
          </a:p>
        </p:txBody>
      </p:sp>
      <p:sp>
        <p:nvSpPr>
          <p:cNvPr id="4" name="Platshållare för bildnummer 3">
            <a:extLst>
              <a:ext uri="{FF2B5EF4-FFF2-40B4-BE49-F238E27FC236}">
                <a16:creationId xmlns:a16="http://schemas.microsoft.com/office/drawing/2014/main" id="{87E0AA59-72F7-5EC5-20BF-2817BAACEFDC}"/>
              </a:ext>
            </a:extLst>
          </p:cNvPr>
          <p:cNvSpPr>
            <a:spLocks noGrp="1"/>
          </p:cNvSpPr>
          <p:nvPr>
            <p:ph type="sldNum" sz="quarter" idx="12"/>
          </p:nvPr>
        </p:nvSpPr>
        <p:spPr/>
        <p:txBody>
          <a:bodyPr/>
          <a:lstStyle/>
          <a:p>
            <a:fld id="{8F15A4FC-ED14-456E-94B6-450AA2B783A3}" type="slidenum">
              <a:rPr lang="sv-SE" smtClean="0"/>
              <a:t>8</a:t>
            </a:fld>
            <a:endParaRPr lang="sv-SE" dirty="0"/>
          </a:p>
        </p:txBody>
      </p:sp>
      <p:pic>
        <p:nvPicPr>
          <p:cNvPr id="10" name="Platshållare för bild 9" descr="Man som vilar med katt">
            <a:extLst>
              <a:ext uri="{FF2B5EF4-FFF2-40B4-BE49-F238E27FC236}">
                <a16:creationId xmlns:a16="http://schemas.microsoft.com/office/drawing/2014/main" id="{1A60E7FA-AAB6-2C9A-2FE5-A0A2DEAD621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l="12017" r="12017"/>
          <a:stretch>
            <a:fillRect/>
          </a:stretch>
        </p:blipFill>
        <p:spPr/>
      </p:pic>
      <p:sp>
        <p:nvSpPr>
          <p:cNvPr id="6" name="Rubrik 5">
            <a:extLst>
              <a:ext uri="{FF2B5EF4-FFF2-40B4-BE49-F238E27FC236}">
                <a16:creationId xmlns:a16="http://schemas.microsoft.com/office/drawing/2014/main" id="{BD83012B-3C63-FE7B-1CC0-7057502027D5}"/>
              </a:ext>
            </a:extLst>
          </p:cNvPr>
          <p:cNvSpPr>
            <a:spLocks noGrp="1"/>
          </p:cNvSpPr>
          <p:nvPr>
            <p:ph type="title"/>
          </p:nvPr>
        </p:nvSpPr>
        <p:spPr>
          <a:xfrm>
            <a:off x="691849" y="539931"/>
            <a:ext cx="10764000" cy="1010194"/>
          </a:xfrm>
        </p:spPr>
        <p:txBody>
          <a:bodyPr/>
          <a:lstStyle/>
          <a:p>
            <a:r>
              <a:rPr lang="sv-SE" dirty="0"/>
              <a:t>Vad är hemberedskap?</a:t>
            </a:r>
          </a:p>
        </p:txBody>
      </p:sp>
      <p:sp>
        <p:nvSpPr>
          <p:cNvPr id="8" name="Flödesschema: Lagring med sekventiell åtkomst 7">
            <a:extLst>
              <a:ext uri="{FF2B5EF4-FFF2-40B4-BE49-F238E27FC236}">
                <a16:creationId xmlns:a16="http://schemas.microsoft.com/office/drawing/2014/main" id="{68BD273D-0C62-D27B-4647-5D29E070547F}"/>
              </a:ext>
            </a:extLst>
          </p:cNvPr>
          <p:cNvSpPr/>
          <p:nvPr/>
        </p:nvSpPr>
        <p:spPr>
          <a:xfrm>
            <a:off x="9538421" y="137654"/>
            <a:ext cx="2341071" cy="2343287"/>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5348DC50-58BD-5ABD-B91F-E82581CE1D96}"/>
              </a:ext>
            </a:extLst>
          </p:cNvPr>
          <p:cNvSpPr txBox="1"/>
          <p:nvPr/>
        </p:nvSpPr>
        <p:spPr>
          <a:xfrm>
            <a:off x="9750270" y="573707"/>
            <a:ext cx="1945579" cy="1569660"/>
          </a:xfrm>
          <a:prstGeom prst="rect">
            <a:avLst/>
          </a:prstGeom>
          <a:noFill/>
        </p:spPr>
        <p:txBody>
          <a:bodyPr wrap="square" rtlCol="0">
            <a:spAutoFit/>
          </a:bodyPr>
          <a:lstStyle/>
          <a:p>
            <a:pPr algn="ctr"/>
            <a:r>
              <a:rPr lang="sv-SE" sz="1600" b="1" dirty="0"/>
              <a:t>Hemberedskap – att vara redo att klara vardagen när samhället inte fungerar som vanligt.</a:t>
            </a:r>
          </a:p>
        </p:txBody>
      </p:sp>
      <p:sp>
        <p:nvSpPr>
          <p:cNvPr id="5" name="Platshållare för sidfot 2">
            <a:extLst>
              <a:ext uri="{FF2B5EF4-FFF2-40B4-BE49-F238E27FC236}">
                <a16:creationId xmlns:a16="http://schemas.microsoft.com/office/drawing/2014/main" id="{61A1CE35-91B7-89D2-E1DC-CBFF965C8895}"/>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3614509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
            <a:extLst>
              <a:ext uri="{FF2B5EF4-FFF2-40B4-BE49-F238E27FC236}">
                <a16:creationId xmlns:a16="http://schemas.microsoft.com/office/drawing/2014/main" id="{FDFA8D70-92F1-BA64-78F6-6F9672A2F598}"/>
              </a:ext>
            </a:extLst>
          </p:cNvPr>
          <p:cNvSpPr>
            <a:spLocks noGrp="1"/>
          </p:cNvSpPr>
          <p:nvPr>
            <p:ph idx="1"/>
          </p:nvPr>
        </p:nvSpPr>
        <p:spPr>
          <a:xfrm>
            <a:off x="719999" y="905691"/>
            <a:ext cx="5148000" cy="5475213"/>
          </a:xfrm>
        </p:spPr>
        <p:txBody>
          <a:bodyPr>
            <a:normAutofit/>
          </a:bodyPr>
          <a:lstStyle/>
          <a:p>
            <a:pPr>
              <a:lnSpc>
                <a:spcPct val="110000"/>
              </a:lnSpc>
            </a:pPr>
            <a:endParaRPr lang="en-US" sz="1400" dirty="0"/>
          </a:p>
        </p:txBody>
      </p:sp>
      <p:sp>
        <p:nvSpPr>
          <p:cNvPr id="3" name="Platshållare för bildnummer 2">
            <a:extLst>
              <a:ext uri="{FF2B5EF4-FFF2-40B4-BE49-F238E27FC236}">
                <a16:creationId xmlns:a16="http://schemas.microsoft.com/office/drawing/2014/main" id="{5139D99A-BAB3-14E8-BD05-54B12874794E}"/>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9</a:t>
            </a:fld>
            <a:endParaRPr lang="sv-SE" dirty="0"/>
          </a:p>
        </p:txBody>
      </p:sp>
      <p:pic>
        <p:nvPicPr>
          <p:cNvPr id="5" name="Bildobjekt 4" descr="händer som fyller en vattendunk vid en kökskran.">
            <a:extLst>
              <a:ext uri="{FF2B5EF4-FFF2-40B4-BE49-F238E27FC236}">
                <a16:creationId xmlns:a16="http://schemas.microsoft.com/office/drawing/2014/main" id="{A1176C8B-1059-8424-9A0C-0C9BF708A42E}"/>
              </a:ext>
            </a:extLst>
          </p:cNvPr>
          <p:cNvPicPr>
            <a:picLocks noChangeAspect="1"/>
          </p:cNvPicPr>
          <p:nvPr/>
        </p:nvPicPr>
        <p:blipFill>
          <a:blip r:embed="rId4" cstate="screen">
            <a:extLst>
              <a:ext uri="{28A0092B-C50C-407E-A947-70E740481C1C}">
                <a14:useLocalDpi xmlns:a14="http://schemas.microsoft.com/office/drawing/2010/main" val="0"/>
              </a:ext>
            </a:extLst>
          </a:blip>
          <a:srcRect t="16619" r="1" b="13099"/>
          <a:stretch>
            <a:fillRect/>
          </a:stretch>
        </p:blipFill>
        <p:spPr>
          <a:xfrm>
            <a:off x="6509082" y="905691"/>
            <a:ext cx="4974917" cy="5238168"/>
          </a:xfrm>
          <a:prstGeom prst="rect">
            <a:avLst/>
          </a:prstGeom>
          <a:noFill/>
        </p:spPr>
      </p:pic>
      <p:sp>
        <p:nvSpPr>
          <p:cNvPr id="10" name="Rubrik 9">
            <a:extLst>
              <a:ext uri="{FF2B5EF4-FFF2-40B4-BE49-F238E27FC236}">
                <a16:creationId xmlns:a16="http://schemas.microsoft.com/office/drawing/2014/main" id="{CD036C37-DDEA-4C59-84B1-CA3FC611F2C8}"/>
              </a:ext>
            </a:extLst>
          </p:cNvPr>
          <p:cNvSpPr>
            <a:spLocks noGrp="1"/>
          </p:cNvSpPr>
          <p:nvPr>
            <p:ph type="title"/>
          </p:nvPr>
        </p:nvSpPr>
        <p:spPr>
          <a:xfrm>
            <a:off x="708001" y="258789"/>
            <a:ext cx="5148000" cy="742697"/>
          </a:xfrm>
        </p:spPr>
        <p:txBody>
          <a:bodyPr anchor="t">
            <a:normAutofit/>
          </a:bodyPr>
          <a:lstStyle/>
          <a:p>
            <a:r>
              <a:rPr lang="sv-SE" dirty="0"/>
              <a:t>Vad du bör ha hemma</a:t>
            </a:r>
          </a:p>
        </p:txBody>
      </p:sp>
      <p:sp>
        <p:nvSpPr>
          <p:cNvPr id="4" name="Platshållare för sidfot 2">
            <a:extLst>
              <a:ext uri="{FF2B5EF4-FFF2-40B4-BE49-F238E27FC236}">
                <a16:creationId xmlns:a16="http://schemas.microsoft.com/office/drawing/2014/main" id="{3A0025B2-710F-3145-D5E7-10241B3CAB22}"/>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
        <p:nvSpPr>
          <p:cNvPr id="2" name="textruta 1">
            <a:extLst>
              <a:ext uri="{FF2B5EF4-FFF2-40B4-BE49-F238E27FC236}">
                <a16:creationId xmlns:a16="http://schemas.microsoft.com/office/drawing/2014/main" id="{4A435C04-4B54-2831-E24E-DC81DB832443}"/>
              </a:ext>
            </a:extLst>
          </p:cNvPr>
          <p:cNvSpPr txBox="1"/>
          <p:nvPr/>
        </p:nvSpPr>
        <p:spPr>
          <a:xfrm>
            <a:off x="6413615" y="6112451"/>
            <a:ext cx="5030727" cy="276999"/>
          </a:xfrm>
          <a:prstGeom prst="rect">
            <a:avLst/>
          </a:prstGeom>
          <a:noFill/>
        </p:spPr>
        <p:txBody>
          <a:bodyPr wrap="square" rtlCol="0">
            <a:spAutoFit/>
          </a:bodyPr>
          <a:lstStyle/>
          <a:p>
            <a:pPr algn="l"/>
            <a:r>
              <a:rPr lang="sv-SE" sz="1200" dirty="0"/>
              <a:t>Foto: Myndigheten för civilt försvar (MCF)</a:t>
            </a:r>
          </a:p>
        </p:txBody>
      </p:sp>
    </p:spTree>
    <p:extLst>
      <p:ext uri="{BB962C8B-B14F-4D97-AF65-F5344CB8AC3E}">
        <p14:creationId xmlns:p14="http://schemas.microsoft.com/office/powerpoint/2010/main" val="244682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ödertälje kommun">
  <a:themeElements>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fontScheme name="Södertälje kommun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Södertälje kommun - ren mall.potx" id="{5BED08EF-1E81-4DE8-B73B-EAB247A892A2}" vid="{09741232-AC1D-41D9-9670-1F566AAF7A1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ppt/theme/themeOverride2.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ppt/theme/themeOverride3.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docMetadata/LabelInfo.xml><?xml version="1.0" encoding="utf-8"?>
<clbl:labelList xmlns:clbl="http://schemas.microsoft.com/office/2020/mipLabelMetadata">
  <clbl:label id="{8b01d0b5-dadb-4d12-b4bc-cf1c18dc6ff7}" enabled="1" method="Privileged" siteId="{74c3677e-5b7b-432a-9b25-296263c3d091}" removed="0"/>
</clbl:labelList>
</file>

<file path=docProps/app.xml><?xml version="1.0" encoding="utf-8"?>
<Properties xmlns="http://schemas.openxmlformats.org/officeDocument/2006/extended-properties" xmlns:vt="http://schemas.openxmlformats.org/officeDocument/2006/docPropsVTypes">
  <Template/>
  <TotalTime>0</TotalTime>
  <Words>1826</Words>
  <Application>Microsoft Office PowerPoint</Application>
  <PresentationFormat>Bredbild</PresentationFormat>
  <Paragraphs>192</Paragraphs>
  <Slides>14</Slides>
  <Notes>14</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Aptos</vt:lpstr>
      <vt:lpstr>Arial</vt:lpstr>
      <vt:lpstr>Calibri</vt:lpstr>
      <vt:lpstr>Poppins Latin</vt:lpstr>
      <vt:lpstr>Wingdings</vt:lpstr>
      <vt:lpstr>Södertälje kommun</vt:lpstr>
      <vt:lpstr>Hemberedskap</vt:lpstr>
      <vt:lpstr>2</vt:lpstr>
      <vt:lpstr>Hemberedskap  </vt:lpstr>
      <vt:lpstr>Hemberedskap: varför och vad handlar det om?</vt:lpstr>
      <vt:lpstr>Förbered dig hemma: för mindre stress vid kris eller krig</vt:lpstr>
      <vt:lpstr>Varför är hemberedskap viktigt?</vt:lpstr>
      <vt:lpstr>Allvarlig samhällsstörning, kris  eller i värsta fall krig – det här kan hända</vt:lpstr>
      <vt:lpstr>Vad är hemberedskap?</vt:lpstr>
      <vt:lpstr>Vad du bör ha hemma</vt:lpstr>
      <vt:lpstr>Tänk extra på planen för din eller familjens matbehov</vt:lpstr>
      <vt:lpstr>Dialogövning – tala om din hemberedskap i dagsläget   </vt:lpstr>
      <vt:lpstr>Din beredskap gör oss alla starka</vt:lpstr>
      <vt:lpstr>Gör en sak redan idag  eller denna vecka</vt:lpstr>
      <vt:lpstr>Läs mer på sodertalje.se under krisberedskap och civilt försvar – till exempel checklista för hemberedskap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Helena Sundman (Ksk)</dc:creator>
  <cp:lastModifiedBy>Helena Sundman (Ksk)</cp:lastModifiedBy>
  <cp:revision>71</cp:revision>
  <dcterms:created xsi:type="dcterms:W3CDTF">2019-03-05T15:09:28Z</dcterms:created>
  <dcterms:modified xsi:type="dcterms:W3CDTF">2026-08-19T15:50:23Z</dcterms:modified>
</cp:coreProperties>
</file>