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0" r:id="rId3"/>
    <p:sldId id="264" r:id="rId4"/>
    <p:sldId id="266" r:id="rId5"/>
    <p:sldId id="261" r:id="rId6"/>
    <p:sldId id="263" r:id="rId7"/>
    <p:sldId id="267" r:id="rId8"/>
    <p:sldId id="268" r:id="rId9"/>
    <p:sldId id="270" r:id="rId10"/>
    <p:sldId id="269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4B162-94B7-403D-9461-78FEF195F323}" type="datetimeFigureOut">
              <a:rPr lang="sv-SE" smtClean="0"/>
              <a:t>2022-02-16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95F8-99CD-41E2-951A-97812BE59D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15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895F8-99CD-41E2-951A-97812BE59D3B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95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6" hasCustomPrompt="1"/>
          </p:nvPr>
        </p:nvSpPr>
        <p:spPr>
          <a:xfrm>
            <a:off x="6688800" y="0"/>
            <a:ext cx="5508000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600"/>
              </a:spcBef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Infoga bild från bildbanken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95200" y="1564304"/>
            <a:ext cx="4716000" cy="2303822"/>
          </a:xfrm>
        </p:spPr>
        <p:txBody>
          <a:bodyPr anchor="b" anchorCtr="0">
            <a:noAutofit/>
          </a:bodyPr>
          <a:lstStyle>
            <a:lvl1pPr algn="l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95200" y="4099967"/>
            <a:ext cx="4716000" cy="126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lägga till underrubrik</a:t>
            </a:r>
          </a:p>
        </p:txBody>
      </p:sp>
      <p:pic>
        <p:nvPicPr>
          <p:cNvPr id="6" name="Logotyp">
            <a:extLst>
              <a:ext uri="{FF2B5EF4-FFF2-40B4-BE49-F238E27FC236}">
                <a16:creationId xmlns:a16="http://schemas.microsoft.com/office/drawing/2014/main" id="{A9240E40-1E99-4A66-8367-E54447353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4" y="699532"/>
            <a:ext cx="1478283" cy="527305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FFC19A-8C7D-450B-BE14-FDE9393F2D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7075" y="5547995"/>
            <a:ext cx="5184000" cy="82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2730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Kontaktinformation</a:t>
            </a:r>
          </a:p>
        </p:txBody>
      </p:sp>
    </p:spTree>
    <p:extLst>
      <p:ext uri="{BB962C8B-B14F-4D97-AF65-F5344CB8AC3E}">
        <p14:creationId xmlns:p14="http://schemas.microsoft.com/office/powerpoint/2010/main" val="15238837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619999"/>
            <a:ext cx="5148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6336000" y="1619999"/>
            <a:ext cx="5148000" cy="451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Infoga bild från bildbanken</a:t>
            </a: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1D2AFBB-055C-4A44-95BA-F16680711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7428293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993756"/>
            <a:ext cx="5148000" cy="41501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6336000" y="723449"/>
            <a:ext cx="5148000" cy="542041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Infoga bild från bildbanken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9FAE22-B614-40F2-9D97-9CA10DA68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590752"/>
            <a:ext cx="5148000" cy="129380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242933983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1E6DE0C1-75A4-41A5-9BD4-82C1CD4FFD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0" y="720000"/>
            <a:ext cx="10764000" cy="541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Infoga bild från bildbanken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508502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1E6DE0C1-75A4-41A5-9BD4-82C1CD4FFD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Infoga bild från bildbanken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231226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620000" y="1963294"/>
            <a:ext cx="8953200" cy="1470025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0000" y="3646547"/>
            <a:ext cx="8953200" cy="154761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87676388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liggande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582000"/>
            <a:ext cx="4068000" cy="3276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600"/>
              </a:spcBef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Infoga bild från bildbanken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24000" y="1299808"/>
            <a:ext cx="9745200" cy="1102260"/>
          </a:xfrm>
        </p:spPr>
        <p:txBody>
          <a:bodyPr anchor="b" anchorCtr="0"/>
          <a:lstStyle>
            <a:lvl1pPr algn="l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24000" y="2633909"/>
            <a:ext cx="9745200" cy="720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lägga till underrubrik</a:t>
            </a:r>
          </a:p>
        </p:txBody>
      </p:sp>
      <p:sp>
        <p:nvSpPr>
          <p:cNvPr id="10" name="Platshållare för bild 4">
            <a:extLst>
              <a:ext uri="{FF2B5EF4-FFF2-40B4-BE49-F238E27FC236}">
                <a16:creationId xmlns:a16="http://schemas.microsoft.com/office/drawing/2014/main" id="{F839218C-3304-4C8D-852E-51D790741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64928" y="3582000"/>
            <a:ext cx="4068000" cy="3276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600"/>
              </a:spcBef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Infoga bild från bildbanken</a:t>
            </a:r>
            <a:endParaRPr lang="sv-SE" dirty="0"/>
          </a:p>
        </p:txBody>
      </p:sp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DCDDF7F5-F87B-45E6-8198-7A9B12D2FE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9856" y="3582000"/>
            <a:ext cx="4068000" cy="3276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600"/>
              </a:spcBef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Infoga bild från bildbanken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704026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6" hasCustomPrompt="1"/>
          </p:nvPr>
        </p:nvSpPr>
        <p:spPr>
          <a:xfrm>
            <a:off x="6688800" y="0"/>
            <a:ext cx="5508000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600"/>
              </a:spcBef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Infoga bild från bildbanken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95200" y="1564304"/>
            <a:ext cx="4716000" cy="2303822"/>
          </a:xfrm>
        </p:spPr>
        <p:txBody>
          <a:bodyPr anchor="b" anchorCtr="0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95200" y="4099967"/>
            <a:ext cx="4716000" cy="154761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429140637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ch slut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7AE41763-5659-4CFB-8ECD-578E2B1DD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076999" y="2343600"/>
            <a:ext cx="4032512" cy="1456947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E62A6F2F-0B00-4FFC-AD3F-724BFB0606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7078" y="3816000"/>
            <a:ext cx="10072356" cy="756000"/>
          </a:xfrm>
        </p:spPr>
        <p:txBody>
          <a:bodyPr anchor="b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52078C6C-76D3-4964-B728-98198D1627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7077" y="4734000"/>
            <a:ext cx="10072356" cy="720000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5013095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ch slut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7AE41763-5659-4CFB-8ECD-578E2B1DD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99" y="2343600"/>
            <a:ext cx="4032512" cy="1456947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5B394DC7-EC60-4F42-AD80-9D7B2283C1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7078" y="3816000"/>
            <a:ext cx="10072356" cy="756000"/>
          </a:xfrm>
        </p:spPr>
        <p:txBody>
          <a:bodyPr anchor="b" anchorCtr="0"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61215415-BED6-4F18-9178-B21C36A8C4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7077" y="4734000"/>
            <a:ext cx="10072356" cy="720000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02494943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enda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95136" y="1963294"/>
            <a:ext cx="8953200" cy="147002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95136" y="3646547"/>
            <a:ext cx="8953200" cy="126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lägga till underrubrik</a:t>
            </a:r>
          </a:p>
        </p:txBody>
      </p:sp>
      <p:pic>
        <p:nvPicPr>
          <p:cNvPr id="12" name="Logotyp">
            <a:extLst>
              <a:ext uri="{FF2B5EF4-FFF2-40B4-BE49-F238E27FC236}">
                <a16:creationId xmlns:a16="http://schemas.microsoft.com/office/drawing/2014/main" id="{0C94C28E-A161-457F-9FCC-5C96B3615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4" y="699532"/>
            <a:ext cx="1478283" cy="527305"/>
          </a:xfrm>
          <a:prstGeom prst="rect">
            <a:avLst/>
          </a:prstGeom>
        </p:spPr>
      </p:pic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A1CB23D-E042-4B01-B479-BAFB3659EB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7075" y="5547995"/>
            <a:ext cx="5184000" cy="82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2730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Kontaktinformation</a:t>
            </a:r>
          </a:p>
        </p:txBody>
      </p:sp>
    </p:spTree>
    <p:extLst>
      <p:ext uri="{BB962C8B-B14F-4D97-AF65-F5344CB8AC3E}">
        <p14:creationId xmlns:p14="http://schemas.microsoft.com/office/powerpoint/2010/main" val="169948669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6" hasCustomPrompt="1"/>
          </p:nvPr>
        </p:nvSpPr>
        <p:spPr>
          <a:xfrm>
            <a:off x="6687084" y="0"/>
            <a:ext cx="5508000" cy="3780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600"/>
              </a:spcBef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Infoga bild från bildbanken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95200" y="1564304"/>
            <a:ext cx="4716000" cy="2303822"/>
          </a:xfrm>
        </p:spPr>
        <p:txBody>
          <a:bodyPr anchor="b" anchorCtr="0">
            <a:noAutofit/>
          </a:bodyPr>
          <a:lstStyle>
            <a:lvl1pPr algn="l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95200" y="4099967"/>
            <a:ext cx="4716000" cy="126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lägga till underrubrik</a:t>
            </a:r>
          </a:p>
        </p:txBody>
      </p:sp>
      <p:pic>
        <p:nvPicPr>
          <p:cNvPr id="6" name="Logotyp">
            <a:extLst>
              <a:ext uri="{FF2B5EF4-FFF2-40B4-BE49-F238E27FC236}">
                <a16:creationId xmlns:a16="http://schemas.microsoft.com/office/drawing/2014/main" id="{A9240E40-1E99-4A66-8367-E54447353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4" y="699532"/>
            <a:ext cx="1478283" cy="527305"/>
          </a:xfrm>
          <a:prstGeom prst="rect">
            <a:avLst/>
          </a:prstGeom>
        </p:spPr>
      </p:pic>
      <p:sp>
        <p:nvSpPr>
          <p:cNvPr id="10" name="Platshållare för bild 4">
            <a:extLst>
              <a:ext uri="{FF2B5EF4-FFF2-40B4-BE49-F238E27FC236}">
                <a16:creationId xmlns:a16="http://schemas.microsoft.com/office/drawing/2014/main" id="{F839218C-3304-4C8D-852E-51D790741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87084" y="3780000"/>
            <a:ext cx="2754000" cy="307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600"/>
              </a:spcBef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Infoga bild från bildbanken</a:t>
            </a:r>
            <a:endParaRPr lang="sv-SE" dirty="0"/>
          </a:p>
        </p:txBody>
      </p:sp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DCDDF7F5-F87B-45E6-8198-7A9B12D2FE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441084" y="3780000"/>
            <a:ext cx="2754000" cy="307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600"/>
              </a:spcBef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Infoga bild från bildbanken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AE1BA6-FD92-4BAA-A224-45D911180C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7075" y="5547995"/>
            <a:ext cx="5184000" cy="82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2730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Kontaktinformation</a:t>
            </a:r>
          </a:p>
        </p:txBody>
      </p:sp>
    </p:spTree>
    <p:extLst>
      <p:ext uri="{BB962C8B-B14F-4D97-AF65-F5344CB8AC3E}">
        <p14:creationId xmlns:p14="http://schemas.microsoft.com/office/powerpoint/2010/main" val="254601067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620000"/>
            <a:ext cx="10764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E1117F1-D12E-4E1B-BC6A-A73B24407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21004401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620000"/>
            <a:ext cx="5148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6336000" y="1620000"/>
            <a:ext cx="5148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924193D-A034-4F15-82CC-382C33897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87675641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619999"/>
            <a:ext cx="5148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6336000" y="1620000"/>
            <a:ext cx="5148000" cy="20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6336000" y="4049999"/>
            <a:ext cx="5148000" cy="20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A2DFCD-691C-4B11-B1C0-E01A68ADE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79876961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720000" y="1620000"/>
            <a:ext cx="5148000" cy="20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720000" y="4050000"/>
            <a:ext cx="5148000" cy="20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5" hasCustomPrompt="1"/>
          </p:nvPr>
        </p:nvSpPr>
        <p:spPr>
          <a:xfrm>
            <a:off x="6336000" y="1620000"/>
            <a:ext cx="5148000" cy="20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6" hasCustomPrompt="1"/>
          </p:nvPr>
        </p:nvSpPr>
        <p:spPr>
          <a:xfrm>
            <a:off x="6336000" y="4050000"/>
            <a:ext cx="5148000" cy="20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29C4B68-1A0B-42A3-A3AE-5744718CA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79463909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87712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502680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0" y="590753"/>
            <a:ext cx="10764000" cy="99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1620000"/>
            <a:ext cx="10764000" cy="45186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40000" y="6380905"/>
            <a:ext cx="9600000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5849" y="6380905"/>
            <a:ext cx="480000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8F15A4FC-ED14-456E-94B6-450AA2B783A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xxLanguageTextBox">
            <a:extLst>
              <a:ext uri="{FF2B5EF4-FFF2-40B4-BE49-F238E27FC236}">
                <a16:creationId xmlns:a16="http://schemas.microsoft.com/office/drawing/2014/main" id="{0BE736F8-6E2D-47D8-9B68-E9FFD60329B9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00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72" r:id="rId8"/>
    <p:sldLayoutId id="2147483673" r:id="rId9"/>
    <p:sldLayoutId id="2147483669" r:id="rId10"/>
    <p:sldLayoutId id="2147483670" r:id="rId11"/>
    <p:sldLayoutId id="2147483671" r:id="rId12"/>
    <p:sldLayoutId id="2147483678" r:id="rId13"/>
    <p:sldLayoutId id="2147483674" r:id="rId14"/>
    <p:sldLayoutId id="2147483664" r:id="rId15"/>
    <p:sldLayoutId id="2147483675" r:id="rId16"/>
    <p:sldLayoutId id="2147483676" r:id="rId17"/>
    <p:sldLayoutId id="2147483677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chemeClr val="accent1"/>
        </a:buClr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4625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carina.uddberg@sodertalje.se" TargetMode="External"/><Relationship Id="rId3" Type="http://schemas.openxmlformats.org/officeDocument/2006/relationships/hyperlink" Target="mailto:gunilla.anundsson@sodertalje.se" TargetMode="External"/><Relationship Id="rId7" Type="http://schemas.openxmlformats.org/officeDocument/2006/relationships/hyperlink" Target="mailto:joacim.goransson@sodertalje.se" TargetMode="External"/><Relationship Id="rId2" Type="http://schemas.openxmlformats.org/officeDocument/2006/relationships/hyperlink" Target="mailto:anders.ydebrink@sodertalje.se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ann.a.thorvaldsson@sodertalje.se" TargetMode="External"/><Relationship Id="rId5" Type="http://schemas.openxmlformats.org/officeDocument/2006/relationships/hyperlink" Target="mailto:margareta.nasstrom@sodertalje.se" TargetMode="External"/><Relationship Id="rId4" Type="http://schemas.openxmlformats.org/officeDocument/2006/relationships/hyperlink" Target="mailto:christina.koernig@sodertalje.se" TargetMode="Externa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700DAB9-003B-4170-A5DB-9C22DB7A01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Välkomna till förskoleklassen!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FBE2CA93-5DF0-4A23-80C4-7BC45C84D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Mölnboskolan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1A8AFE0-9C5C-4F47-9EA1-2B79F2EB3B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Utbildningskontoret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13958D4B-F0E9-47C1-9848-A916616400B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r="19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91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B82242D-42DB-48C0-B909-D215417C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114264"/>
            <a:ext cx="5148000" cy="5152984"/>
          </a:xfrm>
        </p:spPr>
        <p:txBody>
          <a:bodyPr/>
          <a:lstStyle/>
          <a:p>
            <a:endParaRPr lang="sv-SE" sz="1400" dirty="0"/>
          </a:p>
          <a:p>
            <a:r>
              <a:rPr lang="sv-SE" sz="1400" dirty="0"/>
              <a:t>Anders Ydebrink, rektor 08-523 033 49</a:t>
            </a:r>
            <a:br>
              <a:rPr lang="sv-SE" sz="1400" dirty="0"/>
            </a:br>
            <a:r>
              <a:rPr lang="sv-SE" sz="1400" dirty="0">
                <a:hlinkClick r:id="rId2"/>
              </a:rPr>
              <a:t>anders.ydebrink@sodertalje.se</a:t>
            </a:r>
            <a:endParaRPr lang="sv-SE" sz="1400" dirty="0"/>
          </a:p>
          <a:p>
            <a:r>
              <a:rPr lang="sv-SE" sz="1400" dirty="0"/>
              <a:t>Gunilla Anundsson, exp. 08-523 038 04</a:t>
            </a:r>
            <a:br>
              <a:rPr lang="sv-SE" sz="1400" dirty="0"/>
            </a:br>
            <a:r>
              <a:rPr lang="sv-SE" sz="1400" dirty="0">
                <a:hlinkClick r:id="rId3"/>
              </a:rPr>
              <a:t>gunilla.anundsson@sodertalje.se</a:t>
            </a:r>
            <a:endParaRPr lang="sv-SE" sz="1400" dirty="0"/>
          </a:p>
          <a:p>
            <a:r>
              <a:rPr lang="sv-SE" sz="1400" dirty="0"/>
              <a:t>Christina Koernig, skolsköterska, måndagar</a:t>
            </a:r>
            <a:br>
              <a:rPr lang="sv-SE" sz="1400" dirty="0"/>
            </a:br>
            <a:r>
              <a:rPr lang="sv-SE" sz="1400" dirty="0"/>
              <a:t>08-523 037 86, </a:t>
            </a:r>
            <a:r>
              <a:rPr lang="sv-SE" sz="1400" dirty="0">
                <a:hlinkClick r:id="rId4"/>
              </a:rPr>
              <a:t>christina.koernig@sodertalje.se</a:t>
            </a:r>
            <a:endParaRPr lang="sv-SE" sz="1400" dirty="0"/>
          </a:p>
          <a:p>
            <a:r>
              <a:rPr lang="sv-SE" sz="1400" dirty="0"/>
              <a:t>Margareta Näsström, kurator, måndagar</a:t>
            </a:r>
            <a:br>
              <a:rPr lang="sv-SE" sz="1400" dirty="0"/>
            </a:br>
            <a:r>
              <a:rPr lang="sv-SE" sz="1400" dirty="0"/>
              <a:t>08-523 037 82, </a:t>
            </a:r>
            <a:r>
              <a:rPr lang="sv-SE" sz="1400" dirty="0">
                <a:hlinkClick r:id="rId5"/>
              </a:rPr>
              <a:t>margareta.nasstrom@sodertalje.se</a:t>
            </a:r>
            <a:endParaRPr lang="sv-SE" sz="1400" dirty="0"/>
          </a:p>
          <a:p>
            <a:r>
              <a:rPr lang="sv-SE" sz="1400" dirty="0"/>
              <a:t>Ann Thorvaldsson, specialpedagog och arbetslagledare 4-6</a:t>
            </a:r>
            <a:br>
              <a:rPr lang="sv-SE" sz="1400" dirty="0"/>
            </a:br>
            <a:r>
              <a:rPr lang="sv-SE" sz="1400" dirty="0"/>
              <a:t>08-523 025 89, </a:t>
            </a:r>
            <a:r>
              <a:rPr lang="sv-SE" sz="1400" dirty="0">
                <a:hlinkClick r:id="rId6"/>
              </a:rPr>
              <a:t>ann.a.thorvaldsson@sodertalje.se</a:t>
            </a:r>
            <a:endParaRPr lang="sv-SE" sz="1400" dirty="0"/>
          </a:p>
          <a:p>
            <a:r>
              <a:rPr lang="sv-SE" sz="1400" dirty="0"/>
              <a:t>Joacim Göransson, IT-pedagog</a:t>
            </a:r>
            <a:br>
              <a:rPr lang="sv-SE" sz="1400" dirty="0"/>
            </a:br>
            <a:r>
              <a:rPr lang="sv-SE" sz="1400" dirty="0">
                <a:hlinkClick r:id="rId7"/>
              </a:rPr>
              <a:t>joacim.goransson@sodertalje.se</a:t>
            </a:r>
            <a:endParaRPr lang="sv-SE" sz="1400" dirty="0"/>
          </a:p>
          <a:p>
            <a:r>
              <a:rPr lang="sv-SE" sz="1400" dirty="0"/>
              <a:t>Carina Uddberg-Danielsson, arbetslagledare F-3</a:t>
            </a:r>
            <a:br>
              <a:rPr lang="sv-SE" sz="1400" dirty="0"/>
            </a:br>
            <a:r>
              <a:rPr lang="sv-SE" sz="1400" dirty="0">
                <a:hlinkClick r:id="rId8"/>
              </a:rPr>
              <a:t>carina.uddberg@sodertalje.se</a:t>
            </a: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2BC5782-43B1-45FB-B15E-9659130C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8A1599-BCA9-41D9-BEE3-225709A4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10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A4ED0123-3266-4437-AEEB-B586275D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90753"/>
            <a:ext cx="5148000" cy="523512"/>
          </a:xfrm>
        </p:spPr>
        <p:txBody>
          <a:bodyPr/>
          <a:lstStyle/>
          <a:p>
            <a:r>
              <a:rPr lang="sv-SE" dirty="0"/>
              <a:t>Kontaktuppgifter</a:t>
            </a:r>
          </a:p>
        </p:txBody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D25FBFA8-867B-4261-8B3A-816981CE46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814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DA6E404-E5B4-44C5-9567-80BD71D49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På Mölnboskolan går det 140 elever från förskoleklassen till årskurs 6</a:t>
            </a:r>
          </a:p>
          <a:p>
            <a:r>
              <a:rPr lang="sv-SE" dirty="0"/>
              <a:t>Mölnboskolan ligger på Skolvägen 13</a:t>
            </a:r>
          </a:p>
          <a:p>
            <a:r>
              <a:rPr lang="sv-SE" dirty="0"/>
              <a:t>På Mölnboskolan börjar alla elever </a:t>
            </a:r>
            <a:r>
              <a:rPr lang="sv-SE" dirty="0" err="1"/>
              <a:t>kl</a:t>
            </a:r>
            <a:r>
              <a:rPr lang="sv-SE" dirty="0"/>
              <a:t> 08.00</a:t>
            </a:r>
          </a:p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3B5F22C-95D1-452D-ACCB-D78B0D12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15D4BE1-D28B-45E4-A389-78E9A02B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2</a:t>
            </a:fld>
            <a:endParaRPr lang="sv-SE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64772919-E71A-4D21-8885-790954CD2A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r="7269"/>
          <a:stretch>
            <a:fillRect/>
          </a:stretch>
        </p:blipFill>
        <p:spPr/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93EE6237-913C-44E6-B384-4FDDBD33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Fakta om Mölnboskolan</a:t>
            </a:r>
          </a:p>
        </p:txBody>
      </p:sp>
    </p:spTree>
    <p:extLst>
      <p:ext uri="{BB962C8B-B14F-4D97-AF65-F5344CB8AC3E}">
        <p14:creationId xmlns:p14="http://schemas.microsoft.com/office/powerpoint/2010/main" val="26972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289E20B-6F21-4965-ADB0-624E47A7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44718"/>
            <a:ext cx="5148000" cy="5393281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 err="1"/>
              <a:t>Mölnboskolans</a:t>
            </a:r>
            <a:r>
              <a:rPr lang="sv-SE" sz="2400" b="1" dirty="0"/>
              <a:t> verksamhetsidé</a:t>
            </a:r>
          </a:p>
          <a:p>
            <a:pPr marL="0" indent="0">
              <a:buNone/>
            </a:pPr>
            <a:r>
              <a:rPr lang="sv-SE" sz="1600" i="1" dirty="0"/>
              <a:t>Att skolan är en demokratisk mötesplats där eleverna ska ges möjlighet att påverka samhället och utveckla det medborgarskap de redan har. </a:t>
            </a:r>
          </a:p>
          <a:p>
            <a:pPr marL="0" indent="0">
              <a:buNone/>
            </a:pPr>
            <a:r>
              <a:rPr lang="sv-SE" sz="1600" i="1" dirty="0"/>
              <a:t>Att skolan är en plats för bildning där lek, glädje, utmaningar, och </a:t>
            </a:r>
            <a:r>
              <a:rPr lang="sv-SE" sz="1600" i="1" dirty="0" err="1"/>
              <a:t>studiero</a:t>
            </a:r>
            <a:r>
              <a:rPr lang="sv-SE" sz="1600" i="1" dirty="0"/>
              <a:t> är förutsättningar för lärande och utvecklandet av elevernas förmågor och kunnande.</a:t>
            </a:r>
          </a:p>
          <a:p>
            <a:pPr marL="0" indent="0">
              <a:buNone/>
            </a:pPr>
            <a:r>
              <a:rPr lang="sv-SE" sz="1600" i="1" dirty="0"/>
              <a:t>Att gemensamt skapa en känsla av sammanhang hos individen i relation till sin miljö, historia och framtid.</a:t>
            </a:r>
          </a:p>
          <a:p>
            <a:pPr marL="0" indent="0">
              <a:buNone/>
            </a:pPr>
            <a:r>
              <a:rPr lang="sv-SE" sz="1600" i="1" dirty="0"/>
              <a:t>Att arbetet utgår från resultatanalys och kollegialt lärande för högre kvalitet i undervisningen.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37B6507-76F5-4AC9-B1CB-D2E9340C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6256215-23FA-4150-840B-5E299DAE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3</a:t>
            </a:fld>
            <a:endParaRPr lang="sv-SE" dirty="0"/>
          </a:p>
        </p:txBody>
      </p:sp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BB8BE6E1-47CF-4199-9651-074816B75A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r="7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597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5F74F91-5B2C-4063-8B43-50158463B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Förskoleklassen följer sin läroplan.</a:t>
            </a:r>
          </a:p>
          <a:p>
            <a:r>
              <a:rPr lang="sv-SE" dirty="0"/>
              <a:t>I Förskoleklassen görs den obligatoriska kartläggningen av elevernas kunskapsnivå genom Skolverkets kartläggningsmaterial, ”Hitta  matematiken” och ”Hitta språket”.</a:t>
            </a:r>
          </a:p>
          <a:p>
            <a:r>
              <a:rPr lang="sv-SE" dirty="0"/>
              <a:t>Förskoleklassen samarbetar med årskurs 1 under skolveckan.</a:t>
            </a:r>
          </a:p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4A7AA4B-59FD-4CB3-8E57-A3FA0DD6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6D5122-80E0-4F2E-AB4F-910C402F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F70F8660-E599-4309-BDB5-653856CC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Förskoleklassen</a:t>
            </a:r>
          </a:p>
        </p:txBody>
      </p:sp>
    </p:spTree>
    <p:extLst>
      <p:ext uri="{BB962C8B-B14F-4D97-AF65-F5344CB8AC3E}">
        <p14:creationId xmlns:p14="http://schemas.microsoft.com/office/powerpoint/2010/main" val="335287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0DDF114-1DE8-4B5E-B0BB-032D3D09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Dagen startar med en samling som följs av arbetstid på varierande sätt. </a:t>
            </a:r>
          </a:p>
          <a:p>
            <a:pPr marL="0" indent="0">
              <a:buNone/>
            </a:pPr>
            <a:r>
              <a:rPr lang="sv-SE" dirty="0"/>
              <a:t>Stor del av undervisningen utgår från svenska och matematik. </a:t>
            </a:r>
          </a:p>
          <a:p>
            <a:pPr marL="0" indent="0">
              <a:buNone/>
            </a:pPr>
            <a:r>
              <a:rPr lang="sv-SE" dirty="0"/>
              <a:t>Lunch äts i skolans matsal för att därefter vara ute på rast. </a:t>
            </a:r>
          </a:p>
          <a:p>
            <a:pPr marL="0" indent="0">
              <a:buNone/>
            </a:pPr>
            <a:r>
              <a:rPr lang="sv-SE" dirty="0"/>
              <a:t>Nya aktiviteter följer efter rasten. Dagen avslutas gemensamt.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9CE9D59-E84E-45C1-A6BA-0E42DB4F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287780C-CA8F-4170-8AC5-69F2708A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5</a:t>
            </a:fld>
            <a:endParaRPr lang="sv-SE" dirty="0"/>
          </a:p>
        </p:txBody>
      </p:sp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7B2A08C0-27C5-4EFD-8628-2819A8C5F2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r="14378"/>
          <a:stretch>
            <a:fillRect/>
          </a:stretch>
        </p:blipFill>
        <p:spPr/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A4DA05DB-9E5B-4797-AB29-78F8420B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dag i förskoleklassen</a:t>
            </a:r>
          </a:p>
        </p:txBody>
      </p:sp>
    </p:spTree>
    <p:extLst>
      <p:ext uri="{BB962C8B-B14F-4D97-AF65-F5344CB8AC3E}">
        <p14:creationId xmlns:p14="http://schemas.microsoft.com/office/powerpoint/2010/main" val="355967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01C8B02-0ED9-4200-A953-0201BE251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Alla vårdnadshavare kommer att erbjudas inskolningssamtal i början av höstterminen. Beroende på läget av Covid-19 kommer samtalen att erbjudas i skolan eller via telefon/digitalt möte. </a:t>
            </a:r>
          </a:p>
          <a:p>
            <a:r>
              <a:rPr lang="sv-SE" dirty="0"/>
              <a:t> De barn som ansökt om plats på Mölnboskolan kommer att inbjudas till ett besök i förskoleklassens lokaler under en förmiddag i slutet av vårterminen. Därefter startar skolan i augusti. 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F10804D-A5AE-40FD-A443-7176E0A8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B1ADE01-992F-4890-B1A2-4D4B83E8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7ACB634-75EF-470F-828D-549CA48D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Inskolning</a:t>
            </a:r>
          </a:p>
        </p:txBody>
      </p:sp>
    </p:spTree>
    <p:extLst>
      <p:ext uri="{BB962C8B-B14F-4D97-AF65-F5344CB8AC3E}">
        <p14:creationId xmlns:p14="http://schemas.microsoft.com/office/powerpoint/2010/main" val="252085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6E0C947-2D13-4E81-BBA8-78842EE04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Ansökan om fritidshem Om du vill att ditt barn ska få plats på fritidshem gör du denna ansökan via vår e-tjänst. Glöm inte att fylla i startdatum för skolbarnomsorg. </a:t>
            </a:r>
          </a:p>
          <a:p>
            <a:r>
              <a:rPr lang="sv-SE" dirty="0"/>
              <a:t>Ditt barn kan tidigast börja på fritidshemmet den 1 augusti. Innan dess sköts barnomsorgen fortfarande av förskolan. </a:t>
            </a:r>
          </a:p>
          <a:p>
            <a:r>
              <a:rPr lang="sv-SE" dirty="0"/>
              <a:t>Ansökan om fritidshem ska ha kommit in till utbildningskontoret senast 30 april 2022.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86A884-F59A-4664-B104-06D487B9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D6FA111-0AAB-4C8A-BE77-A26513ED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7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FCA30DE-B938-4BF1-85A7-1C735654A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Fritidshemmet</a:t>
            </a:r>
          </a:p>
        </p:txBody>
      </p:sp>
    </p:spTree>
    <p:extLst>
      <p:ext uri="{BB962C8B-B14F-4D97-AF65-F5344CB8AC3E}">
        <p14:creationId xmlns:p14="http://schemas.microsoft.com/office/powerpoint/2010/main" val="273954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1F51079-9DB3-4691-8407-837D527F9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Fritidshemmet öppnar </a:t>
            </a:r>
            <a:r>
              <a:rPr lang="sv-SE" dirty="0" err="1"/>
              <a:t>kl</a:t>
            </a:r>
            <a:r>
              <a:rPr lang="sv-SE" dirty="0"/>
              <a:t> 06.00</a:t>
            </a:r>
          </a:p>
          <a:p>
            <a:r>
              <a:rPr lang="sv-SE" dirty="0"/>
              <a:t>Frukost serveras </a:t>
            </a:r>
            <a:r>
              <a:rPr lang="sv-SE" dirty="0" err="1"/>
              <a:t>kl</a:t>
            </a:r>
            <a:r>
              <a:rPr lang="sv-SE" dirty="0"/>
              <a:t> 07.15 för de barn som är inskrivna på fritidshemmet.</a:t>
            </a:r>
          </a:p>
          <a:p>
            <a:r>
              <a:rPr lang="sv-SE" dirty="0"/>
              <a:t>Fritidshemmet stänger </a:t>
            </a:r>
            <a:r>
              <a:rPr lang="sv-SE" dirty="0" err="1"/>
              <a:t>kl</a:t>
            </a:r>
            <a:r>
              <a:rPr lang="sv-SE" dirty="0"/>
              <a:t> 17.30</a:t>
            </a:r>
          </a:p>
          <a:p>
            <a:r>
              <a:rPr lang="sv-SE" dirty="0"/>
              <a:t>Varje dag erbjuds barnen olika aktiviteter både inne och ute. </a:t>
            </a:r>
          </a:p>
          <a:p>
            <a:r>
              <a:rPr lang="sv-SE" dirty="0"/>
              <a:t>Fritidshemmet har egna lokaler och många olika rum som erbjuder möjligheter för skapande aktiviteter.  </a:t>
            </a:r>
          </a:p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7D3430-3D88-430B-A45B-FA1390C8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Södertälje kommun | Utbildningskontoret | Förskoleklass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0A4C39-4C92-40D3-A4EB-E27F1AC6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8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48EAD64-DC00-48E8-8EE4-F0081D06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dag på fritidshemmet</a:t>
            </a:r>
          </a:p>
        </p:txBody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1FEFE601-4C15-4FBD-96ED-37EAF0BEB2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 b="61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296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8B19D74-CC14-4A8F-999E-C60C2C0E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00" y="1282649"/>
            <a:ext cx="10764000" cy="5098256"/>
          </a:xfrm>
        </p:spPr>
        <p:txBody>
          <a:bodyPr/>
          <a:lstStyle/>
          <a:p>
            <a:r>
              <a:rPr lang="sv-SE" dirty="0"/>
              <a:t>Har du barn som ska börja i förskoleklass till hösten? Då måste du göra ett aktivt skolval för att kunna påverka vilken skola ditt barn kommer att börja i. </a:t>
            </a:r>
          </a:p>
          <a:p>
            <a:r>
              <a:rPr lang="sv-SE" dirty="0"/>
              <a:t>I januari öppnar vi upp ansökan till förskoleklass för barn födda 2016. Valet gör du mellan 1 - 31 januari i vår e-tjänst på www.sodertalje.se/skolval Du som vårdnadshavare har rätt att önska skola för ditt barn. Utbildningskontoret hanterar bara valen till den kommunala grundskolan i Södertälje kommun. </a:t>
            </a:r>
          </a:p>
          <a:p>
            <a:r>
              <a:rPr lang="sv-SE" dirty="0"/>
              <a:t>Om du inte gör någon ansökan eller om det inte finns ledig plats på något av dina önskemål, kommer vi att erbjuda ditt barn plats på en skola nära hemmet. </a:t>
            </a:r>
          </a:p>
          <a:p>
            <a:r>
              <a:rPr lang="sv-SE" dirty="0"/>
              <a:t>Vill du att ditt barn ska gå i en friskola eller i en skola i annan kommun söker du direkt till dem. Observera att om du väljer en eller flera friskolor ska du skriva in dessa bland dina önskemål i ansökan. Du måste ha e-legitimation för att kunna ansöka via nätet och båda vårdnadshavarna måste godkänna ansökan för att den ska bli giltig. Om du inte kan logga in med e-legitimation kan du vända dig till Kontaktcenter i Stadshuset. Även i detta fall måste båda vårdnadshavarna legitimera sig, skriva under samt godkänna ansökan för att den ska bli giltig. Information om varje skola hittar du på vår webbplats www.sodertalje.se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02FDE8E-425F-4A6A-BDDF-126D880A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Södertälje kommun | Utbildningskontoret | Förskoleklass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24825B5-E8DA-44C3-BE7C-14924951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A4FC-ED14-456E-94B6-450AA2B783A3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6B06196-00AB-4DF1-B48C-99056559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Ansöka till förskoleklass</a:t>
            </a:r>
          </a:p>
        </p:txBody>
      </p:sp>
    </p:spTree>
    <p:extLst>
      <p:ext uri="{BB962C8B-B14F-4D97-AF65-F5344CB8AC3E}">
        <p14:creationId xmlns:p14="http://schemas.microsoft.com/office/powerpoint/2010/main" val="1870741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Södertälje kommun">
  <a:themeElements>
    <a:clrScheme name="Södertälje kommun - Färgschema 1">
      <a:dk1>
        <a:srgbClr val="000000"/>
      </a:dk1>
      <a:lt1>
        <a:srgbClr val="FFFFFF"/>
      </a:lt1>
      <a:dk2>
        <a:srgbClr val="FFED00"/>
      </a:dk2>
      <a:lt2>
        <a:srgbClr val="7D3385"/>
      </a:lt2>
      <a:accent1>
        <a:srgbClr val="C40079"/>
      </a:accent1>
      <a:accent2>
        <a:srgbClr val="2FA09A"/>
      </a:accent2>
      <a:accent3>
        <a:srgbClr val="DC8C00"/>
      </a:accent3>
      <a:accent4>
        <a:srgbClr val="5F559B"/>
      </a:accent4>
      <a:accent5>
        <a:srgbClr val="84B448"/>
      </a:accent5>
      <a:accent6>
        <a:srgbClr val="009FE2"/>
      </a:accent6>
      <a:hlink>
        <a:srgbClr val="0C0C0C"/>
      </a:hlink>
      <a:folHlink>
        <a:srgbClr val="000000"/>
      </a:folHlink>
    </a:clrScheme>
    <a:fontScheme name="Södertälje kommun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ödertälje kommun - ren mall.potx" id="{5BED08EF-1E81-4DE8-B73B-EAB247A892A2}" vid="{09741232-AC1D-41D9-9670-1F566AAF7A1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ödertälje kommun - Färgschema 1">
    <a:dk1>
      <a:srgbClr val="000000"/>
    </a:dk1>
    <a:lt1>
      <a:srgbClr val="FFFFFF"/>
    </a:lt1>
    <a:dk2>
      <a:srgbClr val="FFED00"/>
    </a:dk2>
    <a:lt2>
      <a:srgbClr val="7D3385"/>
    </a:lt2>
    <a:accent1>
      <a:srgbClr val="C40079"/>
    </a:accent1>
    <a:accent2>
      <a:srgbClr val="2FA09A"/>
    </a:accent2>
    <a:accent3>
      <a:srgbClr val="DC8C00"/>
    </a:accent3>
    <a:accent4>
      <a:srgbClr val="5F559B"/>
    </a:accent4>
    <a:accent5>
      <a:srgbClr val="84B448"/>
    </a:accent5>
    <a:accent6>
      <a:srgbClr val="009FE2"/>
    </a:accent6>
    <a:hlink>
      <a:srgbClr val="0C0C0C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802</Words>
  <Application>Microsoft Office PowerPoint</Application>
  <PresentationFormat>Bredbild</PresentationFormat>
  <Paragraphs>74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Södertälje kommun</vt:lpstr>
      <vt:lpstr>Välkomna till förskoleklassen!</vt:lpstr>
      <vt:lpstr>Fakta om Mölnboskolan</vt:lpstr>
      <vt:lpstr>PowerPoint-presentation</vt:lpstr>
      <vt:lpstr>Förskoleklassen</vt:lpstr>
      <vt:lpstr>En dag i förskoleklassen</vt:lpstr>
      <vt:lpstr>Inskolning</vt:lpstr>
      <vt:lpstr>Fritidshemmet</vt:lpstr>
      <vt:lpstr>En dag på fritidshemmet</vt:lpstr>
      <vt:lpstr>Ansöka till förskoleklass</vt:lpstr>
      <vt:lpstr>Kontaktuppgifter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till förskoleklassen!</dc:title>
  <dc:creator>Pettersson Felicia (Uk)</dc:creator>
  <cp:lastModifiedBy>Gunilla Anundsson (Uk)</cp:lastModifiedBy>
  <cp:revision>20</cp:revision>
  <dcterms:created xsi:type="dcterms:W3CDTF">2019-03-05T15:09:28Z</dcterms:created>
  <dcterms:modified xsi:type="dcterms:W3CDTF">2022-02-16T07:27:03Z</dcterms:modified>
</cp:coreProperties>
</file>