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CCFF66"/>
    <a:srgbClr val="A6D86E"/>
    <a:srgbClr val="3174C5"/>
    <a:srgbClr val="4081D0"/>
    <a:srgbClr val="9EB9DA"/>
    <a:srgbClr val="E3EBF5"/>
    <a:srgbClr val="EDF2F9"/>
    <a:srgbClr val="D2DFEE"/>
    <a:srgbClr val="C8D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5" autoAdjust="0"/>
    <p:restoredTop sz="97691" autoAdjust="0"/>
  </p:normalViewPr>
  <p:slideViewPr>
    <p:cSldViewPr showGuides="1">
      <p:cViewPr>
        <p:scale>
          <a:sx n="125" d="100"/>
          <a:sy n="125" d="100"/>
        </p:scale>
        <p:origin x="-738" y="-72"/>
      </p:cViewPr>
      <p:guideLst>
        <p:guide orient="horz" pos="2341"/>
        <p:guide orient="horz" pos="1706"/>
        <p:guide orient="horz" pos="1389"/>
        <p:guide orient="horz" pos="4020"/>
        <p:guide orient="horz" pos="2976"/>
        <p:guide orient="horz" pos="935"/>
        <p:guide orient="horz" pos="1298"/>
        <p:guide orient="horz" pos="2160"/>
        <p:guide orient="horz" pos="2024"/>
        <p:guide pos="5479"/>
        <p:guide pos="36"/>
        <p:guide pos="3438"/>
        <p:guide pos="5887"/>
        <p:guide pos="5569"/>
        <p:guide pos="6204"/>
        <p:guide pos="1986"/>
        <p:guide pos="3211"/>
        <p:guide pos="6114"/>
        <p:guide pos="1442"/>
        <p:guide pos="988"/>
        <p:guide pos="4209"/>
        <p:guide pos="2848"/>
        <p:guide pos="5207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71A35-8826-4C7E-8F5B-65372FCDD032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665" y="3228895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35A7F-C9F4-46C5-BEB3-41772AE727D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900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35A7F-C9F4-46C5-BEB3-41772AE727D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795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187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28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325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124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55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35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683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78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930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437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C171-059D-44EA-9768-0552EA3DFE18}" type="datetimeFigureOut">
              <a:rPr lang="sv-SE" smtClean="0"/>
              <a:t>2019-09-02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4A62-5A44-4645-ABE3-F5C60B944E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71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Vinklad  134"/>
          <p:cNvCxnSpPr>
            <a:stCxn id="104" idx="2"/>
            <a:endCxn id="281" idx="0"/>
          </p:cNvCxnSpPr>
          <p:nvPr/>
        </p:nvCxnSpPr>
        <p:spPr>
          <a:xfrm rot="16200000" flipH="1">
            <a:off x="4521347" y="1053210"/>
            <a:ext cx="4586374" cy="4341668"/>
          </a:xfrm>
          <a:prstGeom prst="bentConnector3">
            <a:avLst>
              <a:gd name="adj1" fmla="val 62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Vinklad  131"/>
          <p:cNvCxnSpPr>
            <a:stCxn id="104" idx="2"/>
            <a:endCxn id="141" idx="0"/>
          </p:cNvCxnSpPr>
          <p:nvPr/>
        </p:nvCxnSpPr>
        <p:spPr>
          <a:xfrm rot="5400000">
            <a:off x="1929139" y="-149658"/>
            <a:ext cx="1634047" cy="3795076"/>
          </a:xfrm>
          <a:prstGeom prst="bentConnector3">
            <a:avLst>
              <a:gd name="adj1" fmla="val 173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Vinklad  129"/>
          <p:cNvCxnSpPr>
            <a:endCxn id="4" idx="0"/>
          </p:cNvCxnSpPr>
          <p:nvPr/>
        </p:nvCxnSpPr>
        <p:spPr>
          <a:xfrm rot="5400000">
            <a:off x="2912226" y="2388353"/>
            <a:ext cx="2379122" cy="861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Vinklad  100"/>
          <p:cNvCxnSpPr/>
          <p:nvPr/>
        </p:nvCxnSpPr>
        <p:spPr>
          <a:xfrm rot="5400000">
            <a:off x="1059558" y="2569997"/>
            <a:ext cx="2746491" cy="127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Vinklad  116"/>
          <p:cNvCxnSpPr>
            <a:stCxn id="104" idx="2"/>
            <a:endCxn id="343" idx="0"/>
          </p:cNvCxnSpPr>
          <p:nvPr/>
        </p:nvCxnSpPr>
        <p:spPr>
          <a:xfrm rot="16200000" flipH="1">
            <a:off x="2593782" y="2980775"/>
            <a:ext cx="5273153" cy="1173316"/>
          </a:xfrm>
          <a:prstGeom prst="bentConnector3">
            <a:avLst>
              <a:gd name="adj1" fmla="val 54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Vinklad  105"/>
          <p:cNvCxnSpPr/>
          <p:nvPr/>
        </p:nvCxnSpPr>
        <p:spPr>
          <a:xfrm>
            <a:off x="4257629" y="1220650"/>
            <a:ext cx="3168352" cy="30424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ktangel 104"/>
          <p:cNvSpPr/>
          <p:nvPr/>
        </p:nvSpPr>
        <p:spPr>
          <a:xfrm>
            <a:off x="1787347" y="589994"/>
            <a:ext cx="1137047" cy="5298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 defTabSz="957263"/>
            <a:r>
              <a:rPr lang="sv-SE" sz="1100" b="1" dirty="0" smtClean="0"/>
              <a:t>Stab</a:t>
            </a:r>
            <a:endParaRPr lang="sv-SE" sz="1100" b="1" dirty="0"/>
          </a:p>
        </p:txBody>
      </p:sp>
      <p:sp>
        <p:nvSpPr>
          <p:cNvPr id="179" name="textruta 178"/>
          <p:cNvSpPr txBox="1"/>
          <p:nvPr/>
        </p:nvSpPr>
        <p:spPr>
          <a:xfrm>
            <a:off x="6158337" y="390993"/>
            <a:ext cx="354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O</a:t>
            </a:r>
            <a:r>
              <a:rPr lang="sv-SE" sz="2800" b="1" dirty="0" smtClean="0"/>
              <a:t>msorgskontoret</a:t>
            </a:r>
            <a:endParaRPr lang="sv-SE" sz="2800" dirty="0"/>
          </a:p>
        </p:txBody>
      </p:sp>
      <p:pic>
        <p:nvPicPr>
          <p:cNvPr id="263" name="Bildobjekt 2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92" y="237303"/>
            <a:ext cx="1131060" cy="400882"/>
          </a:xfrm>
          <a:prstGeom prst="rect">
            <a:avLst/>
          </a:prstGeom>
        </p:spPr>
      </p:pic>
      <p:grpSp>
        <p:nvGrpSpPr>
          <p:cNvPr id="17" name="Grupp 16"/>
          <p:cNvGrpSpPr/>
          <p:nvPr/>
        </p:nvGrpSpPr>
        <p:grpSpPr>
          <a:xfrm>
            <a:off x="198631" y="5926644"/>
            <a:ext cx="1860287" cy="455106"/>
            <a:chOff x="5666206" y="6617249"/>
            <a:chExt cx="1255642" cy="308734"/>
          </a:xfrm>
        </p:grpSpPr>
        <p:sp>
          <p:nvSpPr>
            <p:cNvPr id="121" name="Ellips 120"/>
            <p:cNvSpPr/>
            <p:nvPr/>
          </p:nvSpPr>
          <p:spPr>
            <a:xfrm>
              <a:off x="5666206" y="6650956"/>
              <a:ext cx="112959" cy="120458"/>
            </a:xfrm>
            <a:prstGeom prst="ellipse">
              <a:avLst/>
            </a:prstGeom>
            <a:solidFill>
              <a:srgbClr val="CCFF9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22" name="Ellips 121"/>
            <p:cNvSpPr/>
            <p:nvPr/>
          </p:nvSpPr>
          <p:spPr>
            <a:xfrm>
              <a:off x="5666206" y="6801695"/>
              <a:ext cx="112959" cy="12045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3" name="textruta 122"/>
            <p:cNvSpPr txBox="1"/>
            <p:nvPr/>
          </p:nvSpPr>
          <p:spPr>
            <a:xfrm>
              <a:off x="5738374" y="6617249"/>
              <a:ext cx="692685" cy="167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000" b="1" dirty="0" smtClean="0"/>
                <a:t>Omsorgsnämnd</a:t>
              </a:r>
              <a:endParaRPr lang="sv-SE" sz="1000" b="1" dirty="0"/>
            </a:p>
          </p:txBody>
        </p:sp>
        <p:sp>
          <p:nvSpPr>
            <p:cNvPr id="126" name="textruta 125"/>
            <p:cNvSpPr txBox="1"/>
            <p:nvPr/>
          </p:nvSpPr>
          <p:spPr>
            <a:xfrm>
              <a:off x="5745248" y="6758952"/>
              <a:ext cx="1176600" cy="167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 dirty="0" smtClean="0"/>
                <a:t>Äldreomsorgsnämnd</a:t>
              </a:r>
              <a:endParaRPr lang="sv-SE" sz="1000" b="1" dirty="0"/>
            </a:p>
          </p:txBody>
        </p:sp>
      </p:grpSp>
      <p:sp>
        <p:nvSpPr>
          <p:cNvPr id="281" name="Rektangel 280"/>
          <p:cNvSpPr/>
          <p:nvPr/>
        </p:nvSpPr>
        <p:spPr>
          <a:xfrm>
            <a:off x="8265368" y="5517231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Artursberg</a:t>
            </a:r>
            <a:br>
              <a:rPr lang="sv-SE" sz="800" b="1" dirty="0" smtClean="0"/>
            </a:br>
            <a:r>
              <a:rPr lang="sv-SE" sz="800" dirty="0" smtClean="0"/>
              <a:t>Korttidsboende, anhörigstöd</a:t>
            </a:r>
            <a:endParaRPr lang="sv-SE" sz="900" dirty="0" smtClean="0"/>
          </a:p>
        </p:txBody>
      </p:sp>
      <p:sp>
        <p:nvSpPr>
          <p:cNvPr id="373" name="Rektangel 372"/>
          <p:cNvSpPr/>
          <p:nvPr/>
        </p:nvSpPr>
        <p:spPr>
          <a:xfrm>
            <a:off x="8265528" y="1484832"/>
            <a:ext cx="1440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1000"/>
              </a:lnSpc>
            </a:pPr>
            <a:r>
              <a:rPr lang="sv-SE" sz="1050" b="1" dirty="0" smtClean="0"/>
              <a:t>Särskilt boende</a:t>
            </a:r>
            <a:endParaRPr lang="sv-SE" sz="1050" dirty="0" smtClean="0"/>
          </a:p>
        </p:txBody>
      </p:sp>
      <p:sp>
        <p:nvSpPr>
          <p:cNvPr id="115" name="Rektangel 114"/>
          <p:cNvSpPr/>
          <p:nvPr/>
        </p:nvSpPr>
        <p:spPr>
          <a:xfrm>
            <a:off x="5097176" y="1484784"/>
            <a:ext cx="1440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1000"/>
              </a:lnSpc>
            </a:pPr>
            <a:r>
              <a:rPr lang="sv-SE" sz="1050" b="1" dirty="0" smtClean="0"/>
              <a:t>Hemtjänst</a:t>
            </a:r>
            <a:endParaRPr lang="sv-SE" sz="1050" dirty="0" smtClean="0"/>
          </a:p>
        </p:txBody>
      </p:sp>
      <p:sp>
        <p:nvSpPr>
          <p:cNvPr id="104" name="Rektangel 103"/>
          <p:cNvSpPr/>
          <p:nvPr/>
        </p:nvSpPr>
        <p:spPr>
          <a:xfrm>
            <a:off x="3445595" y="399936"/>
            <a:ext cx="2396210" cy="530921"/>
          </a:xfrm>
          <a:prstGeom prst="rect">
            <a:avLst/>
          </a:prstGeom>
          <a:solidFill>
            <a:srgbClr val="C5D5E9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/>
            <a:r>
              <a:rPr lang="sv-SE" sz="1400" b="1" dirty="0" smtClean="0"/>
              <a:t>Omsorgsdirektör</a:t>
            </a:r>
          </a:p>
          <a:p>
            <a:pPr algn="ctr" defTabSz="957263"/>
            <a:r>
              <a:rPr lang="sv-SE" sz="1050" smtClean="0"/>
              <a:t>Äldre </a:t>
            </a:r>
            <a:r>
              <a:rPr lang="sv-SE" sz="1050" dirty="0" smtClean="0"/>
              <a:t>och funktionsnedsättning</a:t>
            </a:r>
          </a:p>
        </p:txBody>
      </p:sp>
      <p:sp>
        <p:nvSpPr>
          <p:cNvPr id="292" name="Rektangel 291"/>
          <p:cNvSpPr/>
          <p:nvPr/>
        </p:nvSpPr>
        <p:spPr>
          <a:xfrm>
            <a:off x="128624" y="1484786"/>
            <a:ext cx="1440000" cy="432046"/>
          </a:xfrm>
          <a:prstGeom prst="rect">
            <a:avLst/>
          </a:prstGeom>
          <a:solidFill>
            <a:srgbClr val="99FF66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1000"/>
              </a:lnSpc>
            </a:pPr>
            <a:r>
              <a:rPr lang="sv-SE" sz="1050" b="1" dirty="0" smtClean="0"/>
              <a:t>Funktions-</a:t>
            </a:r>
          </a:p>
          <a:p>
            <a:pPr algn="ctr" defTabSz="957263">
              <a:lnSpc>
                <a:spcPts val="1000"/>
              </a:lnSpc>
            </a:pPr>
            <a:r>
              <a:rPr lang="sv-SE" sz="1050" b="1" dirty="0" smtClean="0"/>
              <a:t>nedsättning </a:t>
            </a:r>
          </a:p>
        </p:txBody>
      </p:sp>
      <p:sp>
        <p:nvSpPr>
          <p:cNvPr id="141" name="Rektangel 140"/>
          <p:cNvSpPr/>
          <p:nvPr/>
        </p:nvSpPr>
        <p:spPr>
          <a:xfrm>
            <a:off x="128624" y="2564904"/>
            <a:ext cx="1440000" cy="396000"/>
          </a:xfrm>
          <a:prstGeom prst="rect">
            <a:avLst/>
          </a:prstGeom>
          <a:solidFill>
            <a:srgbClr val="99FF66"/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/>
            <a:r>
              <a:rPr lang="sv-SE" sz="800" b="1" dirty="0" smtClean="0">
                <a:solidFill>
                  <a:schemeClr val="tx1"/>
                </a:solidFill>
              </a:rPr>
              <a:t>Personlig assistans</a:t>
            </a:r>
          </a:p>
        </p:txBody>
      </p:sp>
      <p:sp>
        <p:nvSpPr>
          <p:cNvPr id="140" name="Rektangel 139"/>
          <p:cNvSpPr/>
          <p:nvPr/>
        </p:nvSpPr>
        <p:spPr>
          <a:xfrm>
            <a:off x="128624" y="2059867"/>
            <a:ext cx="1440000" cy="396000"/>
          </a:xfrm>
          <a:prstGeom prst="rect">
            <a:avLst/>
          </a:prstGeom>
          <a:solidFill>
            <a:srgbClr val="99FF66"/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/>
            <a:r>
              <a:rPr lang="sv-SE" sz="800" b="1" dirty="0" smtClean="0">
                <a:solidFill>
                  <a:schemeClr val="tx1"/>
                </a:solidFill>
              </a:rPr>
              <a:t>Bostad med särskild service</a:t>
            </a:r>
            <a:endParaRPr lang="sv-SE" sz="400" b="1" dirty="0" smtClean="0">
              <a:solidFill>
                <a:srgbClr val="3174C5"/>
              </a:solidFill>
            </a:endParaRPr>
          </a:p>
        </p:txBody>
      </p:sp>
      <p:sp>
        <p:nvSpPr>
          <p:cNvPr id="124" name="textruta 123"/>
          <p:cNvSpPr txBox="1"/>
          <p:nvPr/>
        </p:nvSpPr>
        <p:spPr>
          <a:xfrm>
            <a:off x="8594007" y="184492"/>
            <a:ext cx="12589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 smtClean="0"/>
              <a:t>Uppdaterad 2019-08-30</a:t>
            </a:r>
            <a:endParaRPr lang="sv-SE" sz="200" dirty="0"/>
          </a:p>
        </p:txBody>
      </p:sp>
      <p:sp>
        <p:nvSpPr>
          <p:cNvPr id="128" name="Rektangel 127"/>
          <p:cNvSpPr/>
          <p:nvPr/>
        </p:nvSpPr>
        <p:spPr>
          <a:xfrm>
            <a:off x="1712800" y="3582224"/>
            <a:ext cx="1439840" cy="375935"/>
          </a:xfrm>
          <a:prstGeom prst="rect">
            <a:avLst/>
          </a:prstGeom>
          <a:solidFill>
            <a:srgbClr val="99FF66"/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/>
            <a:r>
              <a:rPr lang="sv-SE" sz="800" b="1" dirty="0" smtClean="0"/>
              <a:t>Boendestöd</a:t>
            </a:r>
            <a:endParaRPr lang="sv-SE" sz="700" dirty="0">
              <a:solidFill>
                <a:schemeClr val="tx1"/>
              </a:solidFill>
            </a:endParaRPr>
          </a:p>
        </p:txBody>
      </p:sp>
      <p:sp>
        <p:nvSpPr>
          <p:cNvPr id="127" name="Rektangel 126"/>
          <p:cNvSpPr/>
          <p:nvPr/>
        </p:nvSpPr>
        <p:spPr>
          <a:xfrm>
            <a:off x="1712800" y="3094063"/>
            <a:ext cx="1439840" cy="370897"/>
          </a:xfrm>
          <a:prstGeom prst="rect">
            <a:avLst/>
          </a:prstGeom>
          <a:solidFill>
            <a:srgbClr val="99FF66"/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/>
            <a:r>
              <a:rPr lang="sv-SE" sz="800" b="1" dirty="0" smtClean="0"/>
              <a:t>Korttidsboende</a:t>
            </a:r>
            <a:endParaRPr lang="sv-SE" sz="800" b="1" dirty="0" smtClean="0">
              <a:solidFill>
                <a:schemeClr val="accent1"/>
              </a:solidFill>
            </a:endParaRPr>
          </a:p>
        </p:txBody>
      </p:sp>
      <p:sp>
        <p:nvSpPr>
          <p:cNvPr id="114" name="Rektangel 113"/>
          <p:cNvSpPr/>
          <p:nvPr/>
        </p:nvSpPr>
        <p:spPr>
          <a:xfrm>
            <a:off x="1712640" y="2564905"/>
            <a:ext cx="1440000" cy="395999"/>
          </a:xfrm>
          <a:prstGeom prst="rect">
            <a:avLst/>
          </a:prstGeom>
          <a:solidFill>
            <a:srgbClr val="99FF66"/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/>
            <a:r>
              <a:rPr lang="sv-SE" sz="800" b="1" dirty="0" smtClean="0">
                <a:solidFill>
                  <a:schemeClr val="tx1"/>
                </a:solidFill>
              </a:rPr>
              <a:t>Korta insatser</a:t>
            </a:r>
          </a:p>
        </p:txBody>
      </p:sp>
      <p:sp>
        <p:nvSpPr>
          <p:cNvPr id="349" name="Rektangel 348"/>
          <p:cNvSpPr/>
          <p:nvPr/>
        </p:nvSpPr>
        <p:spPr>
          <a:xfrm>
            <a:off x="1712800" y="2060848"/>
            <a:ext cx="1439840" cy="395019"/>
          </a:xfrm>
          <a:prstGeom prst="rect">
            <a:avLst/>
          </a:prstGeom>
          <a:solidFill>
            <a:srgbClr val="99FF66"/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/>
            <a:r>
              <a:rPr lang="sv-SE" sz="800" b="1" dirty="0" smtClean="0"/>
              <a:t>Daglig verksamhet</a:t>
            </a:r>
            <a:endParaRPr lang="sv-SE" sz="800" b="1" dirty="0" smtClean="0">
              <a:solidFill>
                <a:schemeClr val="accent1"/>
              </a:solidFill>
            </a:endParaRPr>
          </a:p>
        </p:txBody>
      </p:sp>
      <p:sp>
        <p:nvSpPr>
          <p:cNvPr id="293" name="Rektangel 292"/>
          <p:cNvSpPr/>
          <p:nvPr/>
        </p:nvSpPr>
        <p:spPr>
          <a:xfrm>
            <a:off x="1712800" y="1484788"/>
            <a:ext cx="1440000" cy="432044"/>
          </a:xfrm>
          <a:prstGeom prst="rect">
            <a:avLst/>
          </a:prstGeom>
          <a:solidFill>
            <a:srgbClr val="99FF66"/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1000"/>
              </a:lnSpc>
            </a:pPr>
            <a:r>
              <a:rPr lang="sv-SE" sz="1050" b="1" dirty="0" smtClean="0"/>
              <a:t>Funktions-</a:t>
            </a:r>
          </a:p>
          <a:p>
            <a:pPr algn="ctr" defTabSz="957263">
              <a:lnSpc>
                <a:spcPts val="1000"/>
              </a:lnSpc>
            </a:pPr>
            <a:r>
              <a:rPr lang="sv-SE" sz="1050" b="1" dirty="0"/>
              <a:t>n</a:t>
            </a:r>
            <a:r>
              <a:rPr lang="sv-SE" sz="1050" b="1" dirty="0" smtClean="0"/>
              <a:t>edsättning </a:t>
            </a:r>
          </a:p>
        </p:txBody>
      </p:sp>
      <p:sp>
        <p:nvSpPr>
          <p:cNvPr id="279" name="Rektangel 278"/>
          <p:cNvSpPr/>
          <p:nvPr/>
        </p:nvSpPr>
        <p:spPr>
          <a:xfrm>
            <a:off x="5097016" y="5248248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>
                <a:solidFill>
                  <a:schemeClr val="tx1"/>
                </a:solidFill>
              </a:rPr>
              <a:t>Bemanningsservice</a:t>
            </a:r>
          </a:p>
        </p:txBody>
      </p:sp>
      <p:sp>
        <p:nvSpPr>
          <p:cNvPr id="343" name="Rektangel 342"/>
          <p:cNvSpPr/>
          <p:nvPr/>
        </p:nvSpPr>
        <p:spPr>
          <a:xfrm>
            <a:off x="5097016" y="6204010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Nattpatrull</a:t>
            </a:r>
            <a:endParaRPr lang="sv-SE" sz="800" b="1" dirty="0"/>
          </a:p>
        </p:txBody>
      </p:sp>
      <p:sp>
        <p:nvSpPr>
          <p:cNvPr id="191" name="Rektangel 190"/>
          <p:cNvSpPr/>
          <p:nvPr/>
        </p:nvSpPr>
        <p:spPr>
          <a:xfrm>
            <a:off x="5097016" y="5882034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Larmgrupp</a:t>
            </a:r>
            <a:endParaRPr lang="sv-SE" sz="800" b="1" dirty="0"/>
          </a:p>
        </p:txBody>
      </p:sp>
      <p:sp>
        <p:nvSpPr>
          <p:cNvPr id="341" name="Rektangel 340"/>
          <p:cNvSpPr/>
          <p:nvPr/>
        </p:nvSpPr>
        <p:spPr>
          <a:xfrm>
            <a:off x="5097016" y="5565462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Dagverksamhet</a:t>
            </a:r>
            <a:endParaRPr lang="sv-SE" sz="800" b="1" dirty="0"/>
          </a:p>
        </p:txBody>
      </p:sp>
      <p:sp>
        <p:nvSpPr>
          <p:cNvPr id="336" name="Rektangel 335"/>
          <p:cNvSpPr/>
          <p:nvPr/>
        </p:nvSpPr>
        <p:spPr>
          <a:xfrm>
            <a:off x="5097016" y="4931429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Saltskog</a:t>
            </a:r>
            <a:endParaRPr lang="sv-SE" sz="800" b="1" dirty="0"/>
          </a:p>
        </p:txBody>
      </p:sp>
      <p:sp>
        <p:nvSpPr>
          <p:cNvPr id="120" name="Rektangel 119"/>
          <p:cNvSpPr/>
          <p:nvPr/>
        </p:nvSpPr>
        <p:spPr>
          <a:xfrm>
            <a:off x="5097016" y="4609488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err="1" smtClean="0"/>
              <a:t>Ronna</a:t>
            </a:r>
            <a:endParaRPr lang="sv-SE" sz="800" b="1" dirty="0" smtClean="0"/>
          </a:p>
        </p:txBody>
      </p:sp>
      <p:sp>
        <p:nvSpPr>
          <p:cNvPr id="338" name="Rektangel 337"/>
          <p:cNvSpPr/>
          <p:nvPr/>
        </p:nvSpPr>
        <p:spPr>
          <a:xfrm>
            <a:off x="5097016" y="4291292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Mariekälla</a:t>
            </a:r>
            <a:endParaRPr lang="sv-SE" sz="800" b="1" dirty="0"/>
          </a:p>
        </p:txBody>
      </p:sp>
      <p:sp>
        <p:nvSpPr>
          <p:cNvPr id="356" name="Rektangel 355"/>
          <p:cNvSpPr/>
          <p:nvPr/>
        </p:nvSpPr>
        <p:spPr>
          <a:xfrm>
            <a:off x="5097016" y="3972525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Lina/Enhörna/</a:t>
            </a:r>
            <a:r>
              <a:rPr lang="sv-SE" sz="800" b="1" dirty="0" err="1" smtClean="0"/>
              <a:t>Geneta</a:t>
            </a:r>
            <a:endParaRPr lang="sv-SE" sz="800" b="1" dirty="0"/>
          </a:p>
        </p:txBody>
      </p:sp>
      <p:sp>
        <p:nvSpPr>
          <p:cNvPr id="332" name="Rektangel 331"/>
          <p:cNvSpPr/>
          <p:nvPr/>
        </p:nvSpPr>
        <p:spPr>
          <a:xfrm>
            <a:off x="5097016" y="3644837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Järna</a:t>
            </a:r>
            <a:r>
              <a:rPr lang="sv-SE" sz="800" dirty="0" smtClean="0"/>
              <a:t> </a:t>
            </a:r>
            <a:endParaRPr lang="sv-SE" sz="600" dirty="0" smtClean="0"/>
          </a:p>
        </p:txBody>
      </p:sp>
      <p:sp>
        <p:nvSpPr>
          <p:cNvPr id="334" name="Rektangel 333"/>
          <p:cNvSpPr/>
          <p:nvPr/>
        </p:nvSpPr>
        <p:spPr>
          <a:xfrm>
            <a:off x="5097016" y="3330223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Hovsjö</a:t>
            </a:r>
            <a:endParaRPr lang="sv-SE" sz="600" b="1" dirty="0" smtClean="0"/>
          </a:p>
        </p:txBody>
      </p:sp>
      <p:sp>
        <p:nvSpPr>
          <p:cNvPr id="335" name="Rektangel 334"/>
          <p:cNvSpPr/>
          <p:nvPr/>
        </p:nvSpPr>
        <p:spPr>
          <a:xfrm>
            <a:off x="5097016" y="3015019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Grusåsen/Rosenlund</a:t>
            </a:r>
            <a:endParaRPr lang="sv-SE" sz="800" b="1" dirty="0" smtClean="0">
              <a:solidFill>
                <a:srgbClr val="FF0000"/>
              </a:solidFill>
            </a:endParaRPr>
          </a:p>
        </p:txBody>
      </p:sp>
      <p:sp>
        <p:nvSpPr>
          <p:cNvPr id="333" name="Rektangel 332"/>
          <p:cNvSpPr/>
          <p:nvPr/>
        </p:nvSpPr>
        <p:spPr>
          <a:xfrm>
            <a:off x="5097016" y="2697015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Fornhöjden</a:t>
            </a:r>
            <a:endParaRPr lang="sv-SE" sz="800" b="1" dirty="0"/>
          </a:p>
        </p:txBody>
      </p:sp>
      <p:sp>
        <p:nvSpPr>
          <p:cNvPr id="337" name="Rektangel 336"/>
          <p:cNvSpPr/>
          <p:nvPr/>
        </p:nvSpPr>
        <p:spPr>
          <a:xfrm>
            <a:off x="5097016" y="2381233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Bårsta </a:t>
            </a:r>
            <a:r>
              <a:rPr lang="sv-SE" sz="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1" name="Rektangel 130"/>
          <p:cNvSpPr/>
          <p:nvPr/>
        </p:nvSpPr>
        <p:spPr>
          <a:xfrm>
            <a:off x="5097016" y="2060848"/>
            <a:ext cx="1440000" cy="2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Brunnsäng </a:t>
            </a:r>
            <a:r>
              <a:rPr lang="sv-SE" sz="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9" name="Rektangel 188"/>
          <p:cNvSpPr/>
          <p:nvPr/>
        </p:nvSpPr>
        <p:spPr>
          <a:xfrm>
            <a:off x="6681352" y="1484784"/>
            <a:ext cx="1440000" cy="43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1000"/>
              </a:lnSpc>
            </a:pPr>
            <a:r>
              <a:rPr lang="sv-SE" sz="1050" b="1" dirty="0" smtClean="0"/>
              <a:t>Hälso- </a:t>
            </a:r>
            <a:r>
              <a:rPr lang="sv-SE" sz="1050" b="1" dirty="0"/>
              <a:t>och </a:t>
            </a:r>
            <a:r>
              <a:rPr lang="sv-SE" sz="1050" b="1" dirty="0" smtClean="0"/>
              <a:t>sjukvård</a:t>
            </a:r>
            <a:r>
              <a:rPr lang="sv-SE" sz="1050" dirty="0" smtClean="0"/>
              <a:t> </a:t>
            </a:r>
          </a:p>
        </p:txBody>
      </p:sp>
      <p:sp>
        <p:nvSpPr>
          <p:cNvPr id="192" name="Rektangel 191"/>
          <p:cNvSpPr/>
          <p:nvPr/>
        </p:nvSpPr>
        <p:spPr>
          <a:xfrm>
            <a:off x="6681130" y="2056085"/>
            <a:ext cx="1440000" cy="5577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/>
            <a:r>
              <a:rPr lang="sv-SE" sz="900" b="1" dirty="0"/>
              <a:t>Verksamhetsstöd</a:t>
            </a:r>
          </a:p>
          <a:p>
            <a:pPr algn="ctr" defTabSz="957263"/>
            <a:r>
              <a:rPr lang="sv-SE" sz="700" dirty="0" smtClean="0"/>
              <a:t>Verksamhetsutvecklare Dietist</a:t>
            </a:r>
            <a:endParaRPr lang="sv-SE" sz="900" dirty="0"/>
          </a:p>
        </p:txBody>
      </p:sp>
      <p:sp>
        <p:nvSpPr>
          <p:cNvPr id="202" name="Rektangel 201"/>
          <p:cNvSpPr/>
          <p:nvPr/>
        </p:nvSpPr>
        <p:spPr>
          <a:xfrm>
            <a:off x="6681192" y="2708920"/>
            <a:ext cx="1440000" cy="5577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/>
            <a:r>
              <a:rPr lang="sv-SE" sz="800" b="1" dirty="0"/>
              <a:t>Arbetsterapeuter och </a:t>
            </a:r>
          </a:p>
          <a:p>
            <a:pPr algn="ctr" defTabSz="957263"/>
            <a:r>
              <a:rPr lang="sv-SE" sz="800" b="1" dirty="0"/>
              <a:t>fysioterapeuter </a:t>
            </a:r>
          </a:p>
          <a:p>
            <a:pPr algn="ctr" defTabSz="957263"/>
            <a:r>
              <a:rPr lang="sv-SE" sz="800" b="1" dirty="0" smtClean="0"/>
              <a:t>SÄBO</a:t>
            </a:r>
            <a:endParaRPr lang="sv-SE" sz="800" b="1" dirty="0"/>
          </a:p>
        </p:txBody>
      </p:sp>
      <p:sp>
        <p:nvSpPr>
          <p:cNvPr id="203" name="Rektangel 202"/>
          <p:cNvSpPr/>
          <p:nvPr/>
        </p:nvSpPr>
        <p:spPr>
          <a:xfrm>
            <a:off x="6681192" y="3356992"/>
            <a:ext cx="1440000" cy="5577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/>
            <a:r>
              <a:rPr lang="sv-SE" sz="800" b="1" dirty="0"/>
              <a:t>LSS-team</a:t>
            </a:r>
          </a:p>
          <a:p>
            <a:pPr algn="ctr" defTabSz="957263"/>
            <a:r>
              <a:rPr lang="sv-SE" sz="800" b="1" dirty="0"/>
              <a:t>Kvälls- och nattpatrull</a:t>
            </a:r>
          </a:p>
          <a:p>
            <a:pPr algn="ctr" defTabSz="957263"/>
            <a:r>
              <a:rPr lang="sv-SE" sz="800" b="1" dirty="0" smtClean="0"/>
              <a:t>Demensteam</a:t>
            </a:r>
            <a:endParaRPr lang="sv-SE" sz="800" b="1" dirty="0"/>
          </a:p>
        </p:txBody>
      </p:sp>
      <p:sp>
        <p:nvSpPr>
          <p:cNvPr id="204" name="Rektangel 203"/>
          <p:cNvSpPr/>
          <p:nvPr/>
        </p:nvSpPr>
        <p:spPr>
          <a:xfrm>
            <a:off x="6681192" y="4005064"/>
            <a:ext cx="1440000" cy="5577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/>
            <a:r>
              <a:rPr lang="sv-SE" sz="800" b="1" dirty="0"/>
              <a:t>Sjuksköterskor </a:t>
            </a:r>
          </a:p>
          <a:p>
            <a:pPr algn="ctr" defTabSz="957263"/>
            <a:r>
              <a:rPr lang="sv-SE" sz="800" b="1" dirty="0" smtClean="0"/>
              <a:t>SÄBO</a:t>
            </a:r>
            <a:endParaRPr lang="sv-SE" sz="800" b="1" dirty="0"/>
          </a:p>
        </p:txBody>
      </p:sp>
      <p:grpSp>
        <p:nvGrpSpPr>
          <p:cNvPr id="6" name="Grupp 5"/>
          <p:cNvGrpSpPr/>
          <p:nvPr/>
        </p:nvGrpSpPr>
        <p:grpSpPr>
          <a:xfrm>
            <a:off x="3368983" y="1484784"/>
            <a:ext cx="1440001" cy="971083"/>
            <a:chOff x="2811172" y="1602769"/>
            <a:chExt cx="1639335" cy="1041156"/>
          </a:xfrm>
        </p:grpSpPr>
        <p:sp>
          <p:nvSpPr>
            <p:cNvPr id="386" name="Rektangel 385"/>
            <p:cNvSpPr/>
            <p:nvPr/>
          </p:nvSpPr>
          <p:spPr>
            <a:xfrm>
              <a:off x="2811172" y="1602769"/>
              <a:ext cx="1620000" cy="1041156"/>
            </a:xfrm>
            <a:prstGeom prst="rect">
              <a:avLst/>
            </a:prstGeom>
            <a:solidFill>
              <a:srgbClr val="99FF66"/>
            </a:solidFill>
            <a:ln w="952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36000" rIns="0" bIns="36000" rtlCol="0" anchor="ctr"/>
            <a:lstStyle/>
            <a:p>
              <a:pPr algn="ctr" defTabSz="957263">
                <a:lnSpc>
                  <a:spcPts val="1000"/>
                </a:lnSpc>
              </a:pPr>
              <a:endParaRPr lang="sv-SE" sz="1100" b="1" dirty="0"/>
            </a:p>
          </p:txBody>
        </p:sp>
        <p:sp>
          <p:nvSpPr>
            <p:cNvPr id="142" name="Rätvinklig triangel 141"/>
            <p:cNvSpPr/>
            <p:nvPr/>
          </p:nvSpPr>
          <p:spPr>
            <a:xfrm rot="10800000">
              <a:off x="2883930" y="1636377"/>
              <a:ext cx="1532784" cy="1000533"/>
            </a:xfrm>
            <a:prstGeom prst="rtTriangl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3" name="textruta 142"/>
            <p:cNvSpPr txBox="1"/>
            <p:nvPr/>
          </p:nvSpPr>
          <p:spPr>
            <a:xfrm>
              <a:off x="2830507" y="1791274"/>
              <a:ext cx="1620000" cy="605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7263">
                <a:lnSpc>
                  <a:spcPts val="1000"/>
                </a:lnSpc>
              </a:pPr>
              <a:r>
                <a:rPr lang="sv-SE" sz="1050" b="1" dirty="0">
                  <a:solidFill>
                    <a:prstClr val="black"/>
                  </a:solidFill>
                </a:rPr>
                <a:t>Myndigheten </a:t>
              </a:r>
            </a:p>
            <a:p>
              <a:pPr lvl="0" algn="ctr" defTabSz="957263">
                <a:lnSpc>
                  <a:spcPts val="1000"/>
                </a:lnSpc>
              </a:pPr>
              <a:r>
                <a:rPr lang="sv-SE" sz="1050" b="1" dirty="0">
                  <a:solidFill>
                    <a:prstClr val="black"/>
                  </a:solidFill>
                </a:rPr>
                <a:t>för äldre och </a:t>
              </a:r>
              <a:br>
                <a:rPr lang="sv-SE" sz="1050" b="1" dirty="0">
                  <a:solidFill>
                    <a:prstClr val="black"/>
                  </a:solidFill>
                </a:rPr>
              </a:br>
              <a:r>
                <a:rPr lang="sv-SE" sz="1050" b="1" dirty="0">
                  <a:solidFill>
                    <a:prstClr val="black"/>
                  </a:solidFill>
                </a:rPr>
                <a:t>personer med </a:t>
              </a:r>
              <a:r>
                <a:rPr lang="sv-SE" sz="1050" b="1" dirty="0" smtClean="0">
                  <a:solidFill>
                    <a:prstClr val="black"/>
                  </a:solidFill>
                </a:rPr>
                <a:t>funktionsnedsättning</a:t>
              </a:r>
              <a:endParaRPr lang="sv-SE" sz="1050" b="1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09" name="Vinklad  208"/>
          <p:cNvCxnSpPr>
            <a:stCxn id="105" idx="3"/>
            <a:endCxn id="104" idx="1"/>
          </p:cNvCxnSpPr>
          <p:nvPr/>
        </p:nvCxnSpPr>
        <p:spPr>
          <a:xfrm flipV="1">
            <a:off x="2924394" y="665397"/>
            <a:ext cx="521201" cy="1895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ktangel 132"/>
          <p:cNvSpPr/>
          <p:nvPr/>
        </p:nvSpPr>
        <p:spPr>
          <a:xfrm>
            <a:off x="8265368" y="6153900"/>
            <a:ext cx="1440000" cy="371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Oxbackshemmet</a:t>
            </a:r>
          </a:p>
          <a:p>
            <a:pPr algn="ctr" defTabSz="957263">
              <a:lnSpc>
                <a:spcPts val="700"/>
              </a:lnSpc>
            </a:pPr>
            <a:r>
              <a:rPr lang="sv-SE" sz="800" dirty="0" smtClean="0"/>
              <a:t>Entreprenad</a:t>
            </a:r>
            <a:endParaRPr lang="sv-SE" sz="800" dirty="0"/>
          </a:p>
        </p:txBody>
      </p:sp>
      <p:sp>
        <p:nvSpPr>
          <p:cNvPr id="170" name="Rektangel 169"/>
          <p:cNvSpPr/>
          <p:nvPr/>
        </p:nvSpPr>
        <p:spPr>
          <a:xfrm>
            <a:off x="8265368" y="5092303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Wijbacken</a:t>
            </a:r>
            <a:endParaRPr lang="sv-SE" sz="800" b="1" dirty="0"/>
          </a:p>
        </p:txBody>
      </p:sp>
      <p:sp>
        <p:nvSpPr>
          <p:cNvPr id="172" name="Rektangel 171"/>
          <p:cNvSpPr/>
          <p:nvPr/>
        </p:nvSpPr>
        <p:spPr>
          <a:xfrm>
            <a:off x="8265368" y="4660255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800"/>
              </a:lnSpc>
            </a:pPr>
            <a:r>
              <a:rPr lang="sv-SE" sz="800" b="1" dirty="0" smtClean="0"/>
              <a:t>Tallhöjden</a:t>
            </a:r>
            <a:endParaRPr lang="sv-SE" sz="800" b="1" dirty="0"/>
          </a:p>
        </p:txBody>
      </p:sp>
      <p:sp>
        <p:nvSpPr>
          <p:cNvPr id="173" name="Rektangel 172"/>
          <p:cNvSpPr/>
          <p:nvPr/>
        </p:nvSpPr>
        <p:spPr>
          <a:xfrm>
            <a:off x="8265368" y="4228207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800"/>
              </a:lnSpc>
            </a:pPr>
            <a:r>
              <a:rPr lang="sv-SE" sz="800" b="1" dirty="0" smtClean="0"/>
              <a:t>Mariekällgården</a:t>
            </a:r>
            <a:endParaRPr lang="sv-SE" sz="800" b="1" dirty="0"/>
          </a:p>
        </p:txBody>
      </p:sp>
      <p:sp>
        <p:nvSpPr>
          <p:cNvPr id="174" name="Rektangel 173"/>
          <p:cNvSpPr/>
          <p:nvPr/>
        </p:nvSpPr>
        <p:spPr>
          <a:xfrm>
            <a:off x="8265368" y="3796159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800"/>
              </a:lnSpc>
            </a:pPr>
            <a:r>
              <a:rPr lang="sv-SE" sz="800" b="1" dirty="0" smtClean="0"/>
              <a:t>Ljungbacken</a:t>
            </a:r>
            <a:endParaRPr lang="sv-SE" sz="800" b="1" dirty="0"/>
          </a:p>
        </p:txBody>
      </p:sp>
      <p:sp>
        <p:nvSpPr>
          <p:cNvPr id="175" name="Rektangel 174"/>
          <p:cNvSpPr/>
          <p:nvPr/>
        </p:nvSpPr>
        <p:spPr>
          <a:xfrm>
            <a:off x="8265368" y="3364111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smtClean="0"/>
              <a:t>Lillängen</a:t>
            </a:r>
          </a:p>
        </p:txBody>
      </p:sp>
      <p:sp>
        <p:nvSpPr>
          <p:cNvPr id="176" name="Rektangel 175"/>
          <p:cNvSpPr/>
          <p:nvPr/>
        </p:nvSpPr>
        <p:spPr>
          <a:xfrm>
            <a:off x="8265368" y="2932063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800"/>
              </a:lnSpc>
            </a:pPr>
            <a:r>
              <a:rPr lang="sv-SE" sz="800" b="1" dirty="0" smtClean="0"/>
              <a:t>Heijkensköldska gården</a:t>
            </a:r>
            <a:endParaRPr lang="sv-SE" sz="800" b="1" dirty="0"/>
          </a:p>
        </p:txBody>
      </p:sp>
      <p:sp>
        <p:nvSpPr>
          <p:cNvPr id="177" name="Rektangel 176"/>
          <p:cNvSpPr/>
          <p:nvPr/>
        </p:nvSpPr>
        <p:spPr>
          <a:xfrm>
            <a:off x="8265368" y="2500015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defTabSz="957263">
              <a:lnSpc>
                <a:spcPts val="700"/>
              </a:lnSpc>
            </a:pPr>
            <a:r>
              <a:rPr lang="sv-SE" sz="800" b="1" dirty="0" err="1" smtClean="0"/>
              <a:t>Glasberga</a:t>
            </a:r>
            <a:endParaRPr lang="sv-SE" sz="600" dirty="0"/>
          </a:p>
        </p:txBody>
      </p:sp>
      <p:sp>
        <p:nvSpPr>
          <p:cNvPr id="178" name="Rektangel 177"/>
          <p:cNvSpPr/>
          <p:nvPr/>
        </p:nvSpPr>
        <p:spPr>
          <a:xfrm>
            <a:off x="8265368" y="2060848"/>
            <a:ext cx="14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 defTabSz="957263">
              <a:lnSpc>
                <a:spcPts val="800"/>
              </a:lnSpc>
            </a:pPr>
            <a:r>
              <a:rPr lang="sv-SE" sz="800" b="1" dirty="0"/>
              <a:t>Björkmossen 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368983" y="2564905"/>
            <a:ext cx="1423017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sv-SE" sz="800" b="1" dirty="0"/>
          </a:p>
          <a:p>
            <a:pPr algn="ctr"/>
            <a:endParaRPr lang="sv-SE" sz="800" b="1" dirty="0"/>
          </a:p>
        </p:txBody>
      </p:sp>
      <p:sp>
        <p:nvSpPr>
          <p:cNvPr id="3" name="textruta 2"/>
          <p:cNvSpPr txBox="1"/>
          <p:nvPr/>
        </p:nvSpPr>
        <p:spPr>
          <a:xfrm>
            <a:off x="3368983" y="3060653"/>
            <a:ext cx="1423017" cy="338554"/>
          </a:xfrm>
          <a:prstGeom prst="rect">
            <a:avLst/>
          </a:prstGeom>
          <a:solidFill>
            <a:srgbClr val="99FF6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800" b="1" dirty="0" smtClean="0"/>
              <a:t>Myndighet </a:t>
            </a:r>
          </a:p>
          <a:p>
            <a:pPr algn="ctr"/>
            <a:r>
              <a:rPr lang="sv-SE" sz="800" b="1" dirty="0" smtClean="0"/>
              <a:t>Funktionsnedsättning</a:t>
            </a:r>
            <a:endParaRPr lang="sv-SE" sz="800" b="1" dirty="0"/>
          </a:p>
        </p:txBody>
      </p:sp>
      <p:sp>
        <p:nvSpPr>
          <p:cNvPr id="12" name="Rätvinklig triangel 11"/>
          <p:cNvSpPr/>
          <p:nvPr/>
        </p:nvSpPr>
        <p:spPr>
          <a:xfrm>
            <a:off x="3385968" y="2564905"/>
            <a:ext cx="1393332" cy="342015"/>
          </a:xfrm>
          <a:prstGeom prst="rtTriangle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b="1" dirty="0">
              <a:solidFill>
                <a:schemeClr val="tx1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3385968" y="3582223"/>
            <a:ext cx="1423017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sv-SE" sz="800" b="1" dirty="0" smtClean="0"/>
              <a:t>Myndighet</a:t>
            </a:r>
          </a:p>
          <a:p>
            <a:pPr algn="ctr"/>
            <a:r>
              <a:rPr lang="sv-SE" sz="800" b="1" dirty="0" smtClean="0"/>
              <a:t>Äldre</a:t>
            </a:r>
            <a:endParaRPr lang="sv-SE" sz="800" b="1" dirty="0"/>
          </a:p>
        </p:txBody>
      </p:sp>
      <p:sp>
        <p:nvSpPr>
          <p:cNvPr id="14" name="textruta 13"/>
          <p:cNvSpPr txBox="1"/>
          <p:nvPr/>
        </p:nvSpPr>
        <p:spPr>
          <a:xfrm>
            <a:off x="3445595" y="2633233"/>
            <a:ext cx="12913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b="1" dirty="0" smtClean="0"/>
              <a:t>Verksamhetsstöd</a:t>
            </a:r>
            <a:endParaRPr lang="sv-SE" sz="800" b="1" dirty="0"/>
          </a:p>
        </p:txBody>
      </p:sp>
    </p:spTree>
    <p:extLst>
      <p:ext uri="{BB962C8B-B14F-4D97-AF65-F5344CB8AC3E}">
        <p14:creationId xmlns:p14="http://schemas.microsoft.com/office/powerpoint/2010/main" val="23340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82</Words>
  <Application>Microsoft Office PowerPoint</Application>
  <PresentationFormat>A4 (210 x 297 mm)</PresentationFormat>
  <Paragraphs>63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Södertälje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Mattsson Lena (Sk)</dc:creator>
  <cp:lastModifiedBy>Carolina Andersson (Sk)</cp:lastModifiedBy>
  <cp:revision>384</cp:revision>
  <cp:lastPrinted>2019-08-30T05:27:21Z</cp:lastPrinted>
  <dcterms:created xsi:type="dcterms:W3CDTF">2014-06-11T08:11:29Z</dcterms:created>
  <dcterms:modified xsi:type="dcterms:W3CDTF">2019-09-02T07:11:32Z</dcterms:modified>
</cp:coreProperties>
</file>