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906000" cy="6858000" type="A4"/>
  <p:notesSz cx="9926638" cy="679767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8">
          <p15:clr>
            <a:srgbClr val="A4A3A4"/>
          </p15:clr>
        </p15:guide>
        <p15:guide id="2" orient="horz" pos="1616">
          <p15:clr>
            <a:srgbClr val="A4A3A4"/>
          </p15:clr>
        </p15:guide>
        <p15:guide id="3" orient="horz" pos="1389">
          <p15:clr>
            <a:srgbClr val="A4A3A4"/>
          </p15:clr>
        </p15:guide>
        <p15:guide id="4" orient="horz" pos="2478">
          <p15:clr>
            <a:srgbClr val="A4A3A4"/>
          </p15:clr>
        </p15:guide>
        <p15:guide id="5" orient="horz" pos="2976">
          <p15:clr>
            <a:srgbClr val="A4A3A4"/>
          </p15:clr>
        </p15:guide>
        <p15:guide id="6" orient="horz" pos="935">
          <p15:clr>
            <a:srgbClr val="A4A3A4"/>
          </p15:clr>
        </p15:guide>
        <p15:guide id="7" orient="horz" pos="1298">
          <p15:clr>
            <a:srgbClr val="A4A3A4"/>
          </p15:clr>
        </p15:guide>
        <p15:guide id="8" orient="horz" pos="2251">
          <p15:clr>
            <a:srgbClr val="A4A3A4"/>
          </p15:clr>
        </p15:guide>
        <p15:guide id="9" orient="horz" pos="1933">
          <p15:clr>
            <a:srgbClr val="A4A3A4"/>
          </p15:clr>
        </p15:guide>
        <p15:guide id="10" pos="5479">
          <p15:clr>
            <a:srgbClr val="A4A3A4"/>
          </p15:clr>
        </p15:guide>
        <p15:guide id="11" pos="36">
          <p15:clr>
            <a:srgbClr val="A4A3A4"/>
          </p15:clr>
        </p15:guide>
        <p15:guide id="12" pos="3619">
          <p15:clr>
            <a:srgbClr val="A4A3A4"/>
          </p15:clr>
        </p15:guide>
        <p15:guide id="13" pos="5887">
          <p15:clr>
            <a:srgbClr val="A4A3A4"/>
          </p15:clr>
        </p15:guide>
        <p15:guide id="14" pos="5569">
          <p15:clr>
            <a:srgbClr val="A4A3A4"/>
          </p15:clr>
        </p15:guide>
        <p15:guide id="15" pos="6204">
          <p15:clr>
            <a:srgbClr val="A4A3A4"/>
          </p15:clr>
        </p15:guide>
        <p15:guide id="16" pos="2167">
          <p15:clr>
            <a:srgbClr val="A4A3A4"/>
          </p15:clr>
        </p15:guide>
        <p15:guide id="17" pos="2939">
          <p15:clr>
            <a:srgbClr val="A4A3A4"/>
          </p15:clr>
        </p15:guide>
        <p15:guide id="18" pos="6068">
          <p15:clr>
            <a:srgbClr val="A4A3A4"/>
          </p15:clr>
        </p15:guide>
        <p15:guide id="19" pos="1442">
          <p15:clr>
            <a:srgbClr val="A4A3A4"/>
          </p15:clr>
        </p15:guide>
        <p15:guide id="20" pos="2349">
          <p15:clr>
            <a:srgbClr val="A4A3A4"/>
          </p15:clr>
        </p15:guide>
        <p15:guide id="21" pos="4209">
          <p15:clr>
            <a:srgbClr val="A4A3A4"/>
          </p15:clr>
        </p15:guide>
        <p15:guide id="22" pos="2848">
          <p15:clr>
            <a:srgbClr val="A4A3A4"/>
          </p15:clr>
        </p15:guide>
        <p15:guide id="23" pos="47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D86E"/>
    <a:srgbClr val="3174C5"/>
    <a:srgbClr val="4081D0"/>
    <a:srgbClr val="9EB9DA"/>
    <a:srgbClr val="E3EBF5"/>
    <a:srgbClr val="EDF2F9"/>
    <a:srgbClr val="D2DFEE"/>
    <a:srgbClr val="C8D7EA"/>
    <a:srgbClr val="D5E1EF"/>
    <a:srgbClr val="5C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15" autoAdjust="0"/>
    <p:restoredTop sz="97691" autoAdjust="0"/>
  </p:normalViewPr>
  <p:slideViewPr>
    <p:cSldViewPr showGuides="1">
      <p:cViewPr varScale="1">
        <p:scale>
          <a:sx n="107" d="100"/>
          <a:sy n="107" d="100"/>
        </p:scale>
        <p:origin x="2010" y="114"/>
      </p:cViewPr>
      <p:guideLst>
        <p:guide orient="horz" pos="2568"/>
        <p:guide orient="horz" pos="1616"/>
        <p:guide orient="horz" pos="1389"/>
        <p:guide orient="horz" pos="2478"/>
        <p:guide orient="horz" pos="2976"/>
        <p:guide orient="horz" pos="935"/>
        <p:guide orient="horz" pos="1298"/>
        <p:guide orient="horz" pos="2251"/>
        <p:guide orient="horz" pos="1933"/>
        <p:guide pos="5479"/>
        <p:guide pos="36"/>
        <p:guide pos="3619"/>
        <p:guide pos="5887"/>
        <p:guide pos="5569"/>
        <p:guide pos="6204"/>
        <p:guide pos="2167"/>
        <p:guide pos="2939"/>
        <p:guide pos="6068"/>
        <p:guide pos="1442"/>
        <p:guide pos="2349"/>
        <p:guide pos="4209"/>
        <p:guide pos="2848"/>
        <p:guide pos="479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71A35-8826-4C7E-8F5B-65372FCDD032}" type="datetimeFigureOut">
              <a:rPr lang="sv-SE" smtClean="0"/>
              <a:t>2021-02-01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92665" y="3228895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35A7F-C9F4-46C5-BEB3-41772AE727D1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9009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35A7F-C9F4-46C5-BEB3-41772AE727D1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7176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C171-059D-44EA-9768-0552EA3DFE18}" type="datetimeFigureOut">
              <a:rPr lang="sv-SE" smtClean="0"/>
              <a:t>2021-02-01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4A62-5A44-4645-ABE3-F5C60B944E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187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C171-059D-44EA-9768-0552EA3DFE18}" type="datetimeFigureOut">
              <a:rPr lang="sv-SE" smtClean="0"/>
              <a:t>2021-02-01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4A62-5A44-4645-ABE3-F5C60B944E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328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C171-059D-44EA-9768-0552EA3DFE18}" type="datetimeFigureOut">
              <a:rPr lang="sv-SE" smtClean="0"/>
              <a:t>2021-02-01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4A62-5A44-4645-ABE3-F5C60B944E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325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C171-059D-44EA-9768-0552EA3DFE18}" type="datetimeFigureOut">
              <a:rPr lang="sv-SE" smtClean="0"/>
              <a:t>2021-02-01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4A62-5A44-4645-ABE3-F5C60B944E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124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C171-059D-44EA-9768-0552EA3DFE18}" type="datetimeFigureOut">
              <a:rPr lang="sv-SE" smtClean="0"/>
              <a:t>2021-02-01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4A62-5A44-4645-ABE3-F5C60B944E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3155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C171-059D-44EA-9768-0552EA3DFE18}" type="datetimeFigureOut">
              <a:rPr lang="sv-SE" smtClean="0"/>
              <a:t>2021-02-01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4A62-5A44-4645-ABE3-F5C60B944E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635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C171-059D-44EA-9768-0552EA3DFE18}" type="datetimeFigureOut">
              <a:rPr lang="sv-SE" smtClean="0"/>
              <a:t>2021-02-01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4A62-5A44-4645-ABE3-F5C60B944E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683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C171-059D-44EA-9768-0552EA3DFE18}" type="datetimeFigureOut">
              <a:rPr lang="sv-SE" smtClean="0"/>
              <a:t>2021-02-01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4A62-5A44-4645-ABE3-F5C60B944E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4780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C171-059D-44EA-9768-0552EA3DFE18}" type="datetimeFigureOut">
              <a:rPr lang="sv-SE" smtClean="0"/>
              <a:t>2021-02-01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4A62-5A44-4645-ABE3-F5C60B944E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834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C171-059D-44EA-9768-0552EA3DFE18}" type="datetimeFigureOut">
              <a:rPr lang="sv-SE" smtClean="0"/>
              <a:t>2021-02-01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4A62-5A44-4645-ABE3-F5C60B944E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930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C171-059D-44EA-9768-0552EA3DFE18}" type="datetimeFigureOut">
              <a:rPr lang="sv-SE" smtClean="0"/>
              <a:t>2021-02-01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4A62-5A44-4645-ABE3-F5C60B944E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437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4C171-059D-44EA-9768-0552EA3DFE18}" type="datetimeFigureOut">
              <a:rPr lang="sv-SE" smtClean="0"/>
              <a:t>2021-02-01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A4A62-5A44-4645-ABE3-F5C60B944E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371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Vinklad  13"/>
          <p:cNvCxnSpPr>
            <a:cxnSpLocks/>
            <a:endCxn id="111" idx="0"/>
          </p:cNvCxnSpPr>
          <p:nvPr/>
        </p:nvCxnSpPr>
        <p:spPr>
          <a:xfrm>
            <a:off x="3023854" y="1260883"/>
            <a:ext cx="3801085" cy="21806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Vinklad  7"/>
          <p:cNvCxnSpPr>
            <a:cxnSpLocks/>
          </p:cNvCxnSpPr>
          <p:nvPr/>
        </p:nvCxnSpPr>
        <p:spPr>
          <a:xfrm rot="10800000" flipV="1">
            <a:off x="1646870" y="1262286"/>
            <a:ext cx="1376984" cy="42386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ktangel 104"/>
          <p:cNvSpPr/>
          <p:nvPr/>
        </p:nvSpPr>
        <p:spPr>
          <a:xfrm>
            <a:off x="4560484" y="466516"/>
            <a:ext cx="1137047" cy="5298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rtlCol="0" anchor="ctr"/>
          <a:lstStyle/>
          <a:p>
            <a:pPr algn="ctr" defTabSz="957263"/>
            <a:r>
              <a:rPr lang="sv-SE" sz="1100" b="1" dirty="0"/>
              <a:t>Stab och tillståndsenhet</a:t>
            </a:r>
          </a:p>
        </p:txBody>
      </p:sp>
      <p:sp>
        <p:nvSpPr>
          <p:cNvPr id="179" name="textruta 178"/>
          <p:cNvSpPr txBox="1"/>
          <p:nvPr/>
        </p:nvSpPr>
        <p:spPr>
          <a:xfrm>
            <a:off x="6879389" y="-15916"/>
            <a:ext cx="2997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/>
              <a:t>Socialkontoret</a:t>
            </a:r>
          </a:p>
        </p:txBody>
      </p:sp>
      <p:pic>
        <p:nvPicPr>
          <p:cNvPr id="263" name="Bildobjekt 2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0" y="89174"/>
            <a:ext cx="1131060" cy="400882"/>
          </a:xfrm>
          <a:prstGeom prst="rect">
            <a:avLst/>
          </a:prstGeom>
        </p:spPr>
      </p:pic>
      <p:sp>
        <p:nvSpPr>
          <p:cNvPr id="239" name="Rektangel 238"/>
          <p:cNvSpPr/>
          <p:nvPr/>
        </p:nvSpPr>
        <p:spPr>
          <a:xfrm>
            <a:off x="560512" y="1484784"/>
            <a:ext cx="2160000" cy="432000"/>
          </a:xfrm>
          <a:prstGeom prst="rect">
            <a:avLst/>
          </a:prstGeom>
          <a:solidFill>
            <a:srgbClr val="FFFF99"/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36000" bIns="36000" rtlCol="0" anchor="ctr"/>
          <a:lstStyle/>
          <a:p>
            <a:pPr algn="ctr" defTabSz="957263"/>
            <a:r>
              <a:rPr lang="sv-SE" sz="1050" b="1" dirty="0"/>
              <a:t>Barn och ungdom</a:t>
            </a:r>
          </a:p>
        </p:txBody>
      </p:sp>
      <p:sp>
        <p:nvSpPr>
          <p:cNvPr id="240" name="Rektangel 239"/>
          <p:cNvSpPr/>
          <p:nvPr/>
        </p:nvSpPr>
        <p:spPr>
          <a:xfrm>
            <a:off x="3153040" y="1484784"/>
            <a:ext cx="2195446" cy="432048"/>
          </a:xfrm>
          <a:prstGeom prst="rect">
            <a:avLst/>
          </a:prstGeom>
          <a:solidFill>
            <a:srgbClr val="FFFF99"/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 defTabSz="957263">
              <a:lnSpc>
                <a:spcPts val="1000"/>
              </a:lnSpc>
            </a:pPr>
            <a:r>
              <a:rPr lang="sv-SE" sz="1050" b="1" dirty="0"/>
              <a:t>Arbete och försörjning</a:t>
            </a:r>
          </a:p>
        </p:txBody>
      </p:sp>
      <p:sp>
        <p:nvSpPr>
          <p:cNvPr id="234" name="Rektangel 233"/>
          <p:cNvSpPr/>
          <p:nvPr/>
        </p:nvSpPr>
        <p:spPr>
          <a:xfrm>
            <a:off x="3153040" y="3668110"/>
            <a:ext cx="2212131" cy="396000"/>
          </a:xfrm>
          <a:prstGeom prst="rect">
            <a:avLst/>
          </a:prstGeom>
          <a:solidFill>
            <a:srgbClr val="FFFF99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 defTabSz="957263">
              <a:lnSpc>
                <a:spcPts val="800"/>
              </a:lnSpc>
            </a:pPr>
            <a:r>
              <a:rPr lang="sv-SE" sz="800" b="1" dirty="0"/>
              <a:t>Mottagning och </a:t>
            </a:r>
          </a:p>
          <a:p>
            <a:pPr algn="ctr" defTabSz="957263">
              <a:lnSpc>
                <a:spcPts val="800"/>
              </a:lnSpc>
            </a:pPr>
            <a:r>
              <a:rPr lang="sv-SE" sz="800" b="1" dirty="0"/>
              <a:t>Utredning</a:t>
            </a:r>
          </a:p>
        </p:txBody>
      </p:sp>
      <p:sp>
        <p:nvSpPr>
          <p:cNvPr id="261" name="Rektangel 260"/>
          <p:cNvSpPr/>
          <p:nvPr/>
        </p:nvSpPr>
        <p:spPr>
          <a:xfrm>
            <a:off x="3153040" y="4779128"/>
            <a:ext cx="2195446" cy="396000"/>
          </a:xfrm>
          <a:prstGeom prst="rect">
            <a:avLst/>
          </a:prstGeom>
          <a:solidFill>
            <a:srgbClr val="FFFF99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 defTabSz="957263"/>
            <a:r>
              <a:rPr lang="sv-SE" sz="800" b="1" dirty="0"/>
              <a:t>Verksamhetsstöd</a:t>
            </a:r>
          </a:p>
        </p:txBody>
      </p:sp>
      <p:sp>
        <p:nvSpPr>
          <p:cNvPr id="260" name="Rektangel 259"/>
          <p:cNvSpPr/>
          <p:nvPr/>
        </p:nvSpPr>
        <p:spPr>
          <a:xfrm>
            <a:off x="3153040" y="4169889"/>
            <a:ext cx="2212131" cy="498566"/>
          </a:xfrm>
          <a:prstGeom prst="rect">
            <a:avLst/>
          </a:prstGeom>
          <a:solidFill>
            <a:srgbClr val="FFFF99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 defTabSz="957263">
              <a:lnSpc>
                <a:spcPts val="800"/>
              </a:lnSpc>
            </a:pPr>
            <a:r>
              <a:rPr lang="sv-SE" sz="800" b="1" dirty="0">
                <a:solidFill>
                  <a:schemeClr val="tx1"/>
                </a:solidFill>
              </a:rPr>
              <a:t>Sociala boendeenheten</a:t>
            </a:r>
          </a:p>
          <a:p>
            <a:pPr algn="ctr" defTabSz="957263">
              <a:lnSpc>
                <a:spcPts val="800"/>
              </a:lnSpc>
            </a:pPr>
            <a:r>
              <a:rPr lang="sv-SE" sz="800" dirty="0"/>
              <a:t>Budget- och skuldrådgivning samt Dödsboutredning</a:t>
            </a:r>
          </a:p>
        </p:txBody>
      </p:sp>
      <p:sp>
        <p:nvSpPr>
          <p:cNvPr id="259" name="Rektangel 258"/>
          <p:cNvSpPr/>
          <p:nvPr/>
        </p:nvSpPr>
        <p:spPr>
          <a:xfrm>
            <a:off x="3153040" y="2060848"/>
            <a:ext cx="2195446" cy="396000"/>
          </a:xfrm>
          <a:prstGeom prst="rect">
            <a:avLst/>
          </a:prstGeom>
          <a:solidFill>
            <a:srgbClr val="FFFF99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/>
            <a:endParaRPr lang="sv-SE" sz="800" b="1" dirty="0">
              <a:solidFill>
                <a:schemeClr val="tx1"/>
              </a:solidFill>
            </a:endParaRPr>
          </a:p>
          <a:p>
            <a:pPr algn="ctr" defTabSz="957263"/>
            <a:r>
              <a:rPr lang="sv-SE" sz="800" b="1" dirty="0">
                <a:solidFill>
                  <a:schemeClr val="tx1"/>
                </a:solidFill>
              </a:rPr>
              <a:t>Arbetsmarknad</a:t>
            </a:r>
          </a:p>
          <a:p>
            <a:pPr algn="ctr" defTabSz="957263"/>
            <a:r>
              <a:rPr lang="sv-SE" sz="800" b="1" dirty="0">
                <a:solidFill>
                  <a:schemeClr val="tx1"/>
                </a:solidFill>
              </a:rPr>
              <a:t>Team 1</a:t>
            </a:r>
          </a:p>
          <a:p>
            <a:pPr algn="ctr" defTabSz="957263"/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129" name="Rektangel 128"/>
          <p:cNvSpPr/>
          <p:nvPr/>
        </p:nvSpPr>
        <p:spPr>
          <a:xfrm>
            <a:off x="3153040" y="3059721"/>
            <a:ext cx="2195446" cy="503434"/>
          </a:xfrm>
          <a:prstGeom prst="rect">
            <a:avLst/>
          </a:prstGeom>
          <a:solidFill>
            <a:srgbClr val="FFFF99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/>
            <a:r>
              <a:rPr lang="sv-SE" sz="800" b="1" dirty="0"/>
              <a:t>Egen försörjning</a:t>
            </a:r>
          </a:p>
        </p:txBody>
      </p:sp>
      <p:sp>
        <p:nvSpPr>
          <p:cNvPr id="118" name="Rektangel 117"/>
          <p:cNvSpPr/>
          <p:nvPr/>
        </p:nvSpPr>
        <p:spPr>
          <a:xfrm>
            <a:off x="560752" y="4581128"/>
            <a:ext cx="2160000" cy="396000"/>
          </a:xfrm>
          <a:prstGeom prst="rect">
            <a:avLst/>
          </a:prstGeom>
          <a:solidFill>
            <a:srgbClr val="FFFF99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>
              <a:lnSpc>
                <a:spcPts val="800"/>
              </a:lnSpc>
            </a:pPr>
            <a:r>
              <a:rPr lang="sv-SE" sz="800" b="1" dirty="0"/>
              <a:t>Öppenvård Ungdom</a:t>
            </a:r>
          </a:p>
        </p:txBody>
      </p:sp>
      <p:sp>
        <p:nvSpPr>
          <p:cNvPr id="257" name="Rektangel 256"/>
          <p:cNvSpPr/>
          <p:nvPr/>
        </p:nvSpPr>
        <p:spPr>
          <a:xfrm>
            <a:off x="560512" y="5085184"/>
            <a:ext cx="2160000" cy="468000"/>
          </a:xfrm>
          <a:prstGeom prst="rect">
            <a:avLst/>
          </a:prstGeom>
          <a:solidFill>
            <a:srgbClr val="FFFF99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/>
            <a:r>
              <a:rPr lang="sv-SE" sz="800" b="1" dirty="0"/>
              <a:t>Placeringsenheten</a:t>
            </a:r>
          </a:p>
        </p:txBody>
      </p:sp>
      <p:sp>
        <p:nvSpPr>
          <p:cNvPr id="166" name="Rektangel 165"/>
          <p:cNvSpPr/>
          <p:nvPr/>
        </p:nvSpPr>
        <p:spPr>
          <a:xfrm>
            <a:off x="560512" y="6165304"/>
            <a:ext cx="2160000" cy="468000"/>
          </a:xfrm>
          <a:prstGeom prst="rect">
            <a:avLst/>
          </a:prstGeom>
          <a:solidFill>
            <a:srgbClr val="FFFF99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>
              <a:lnSpc>
                <a:spcPts val="800"/>
              </a:lnSpc>
            </a:pPr>
            <a:endParaRPr lang="sv-SE" sz="800" b="1" dirty="0"/>
          </a:p>
          <a:p>
            <a:pPr algn="ctr" defTabSz="957263">
              <a:lnSpc>
                <a:spcPts val="800"/>
              </a:lnSpc>
            </a:pPr>
            <a:r>
              <a:rPr lang="sv-SE" sz="800" b="1" dirty="0"/>
              <a:t>Familjerätten och </a:t>
            </a:r>
          </a:p>
          <a:p>
            <a:pPr algn="ctr" defTabSz="957263">
              <a:lnSpc>
                <a:spcPts val="800"/>
              </a:lnSpc>
            </a:pPr>
            <a:r>
              <a:rPr lang="sv-SE" sz="800" b="1" dirty="0"/>
              <a:t>verksamhetsstöd</a:t>
            </a:r>
            <a:endParaRPr lang="sv-SE" sz="800" dirty="0"/>
          </a:p>
          <a:p>
            <a:pPr algn="ctr" defTabSz="957263">
              <a:lnSpc>
                <a:spcPts val="800"/>
              </a:lnSpc>
            </a:pPr>
            <a:endParaRPr lang="sv-SE" sz="800" dirty="0"/>
          </a:p>
          <a:p>
            <a:pPr algn="ctr" defTabSz="957263">
              <a:lnSpc>
                <a:spcPts val="800"/>
              </a:lnSpc>
            </a:pPr>
            <a:endParaRPr lang="sv-SE" sz="800" dirty="0"/>
          </a:p>
        </p:txBody>
      </p:sp>
      <p:sp>
        <p:nvSpPr>
          <p:cNvPr id="256" name="Rektangel 255"/>
          <p:cNvSpPr/>
          <p:nvPr/>
        </p:nvSpPr>
        <p:spPr>
          <a:xfrm>
            <a:off x="560512" y="4077072"/>
            <a:ext cx="2160000" cy="396000"/>
          </a:xfrm>
          <a:prstGeom prst="rect">
            <a:avLst/>
          </a:prstGeom>
          <a:solidFill>
            <a:srgbClr val="FFFF99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 defTabSz="957263">
              <a:lnSpc>
                <a:spcPts val="700"/>
              </a:lnSpc>
            </a:pPr>
            <a:endParaRPr lang="sv-SE" sz="800" b="1" dirty="0"/>
          </a:p>
          <a:p>
            <a:pPr algn="ctr" defTabSz="957263">
              <a:lnSpc>
                <a:spcPts val="700"/>
              </a:lnSpc>
            </a:pPr>
            <a:r>
              <a:rPr lang="sv-SE" sz="800" b="1" dirty="0"/>
              <a:t>Öppenvård Barn</a:t>
            </a:r>
            <a:r>
              <a:rPr lang="sv-SE" sz="600" dirty="0"/>
              <a:t>.</a:t>
            </a:r>
          </a:p>
          <a:p>
            <a:pPr algn="ctr" defTabSz="957263">
              <a:lnSpc>
                <a:spcPts val="700"/>
              </a:lnSpc>
            </a:pPr>
            <a:endParaRPr lang="sv-SE" sz="800" dirty="0"/>
          </a:p>
          <a:p>
            <a:pPr algn="ctr" defTabSz="957263">
              <a:lnSpc>
                <a:spcPts val="700"/>
              </a:lnSpc>
            </a:pPr>
            <a:r>
              <a:rPr lang="sv-SE" sz="600" b="1" dirty="0"/>
              <a:t> </a:t>
            </a:r>
          </a:p>
        </p:txBody>
      </p:sp>
      <p:sp>
        <p:nvSpPr>
          <p:cNvPr id="255" name="Rektangel 254"/>
          <p:cNvSpPr/>
          <p:nvPr/>
        </p:nvSpPr>
        <p:spPr>
          <a:xfrm>
            <a:off x="560512" y="5661248"/>
            <a:ext cx="2160000" cy="396000"/>
          </a:xfrm>
          <a:prstGeom prst="rect">
            <a:avLst/>
          </a:prstGeom>
          <a:solidFill>
            <a:srgbClr val="FFFF99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>
              <a:lnSpc>
                <a:spcPts val="700"/>
              </a:lnSpc>
            </a:pPr>
            <a:r>
              <a:rPr lang="sv-SE" sz="800" b="1" dirty="0"/>
              <a:t>Relationsvåldcenter</a:t>
            </a:r>
          </a:p>
          <a:p>
            <a:pPr algn="ctr" defTabSz="957263">
              <a:lnSpc>
                <a:spcPts val="700"/>
              </a:lnSpc>
            </a:pPr>
            <a:r>
              <a:rPr lang="sv-SE" sz="700" dirty="0"/>
              <a:t>Myndighet våld, Öppenvård våld, </a:t>
            </a:r>
          </a:p>
          <a:p>
            <a:pPr algn="ctr" defTabSz="957263">
              <a:lnSpc>
                <a:spcPts val="700"/>
              </a:lnSpc>
            </a:pPr>
            <a:r>
              <a:rPr lang="sv-SE" sz="700" dirty="0"/>
              <a:t>Barnahus och krisstöd samt Välj att förändra</a:t>
            </a:r>
          </a:p>
        </p:txBody>
      </p:sp>
      <p:sp>
        <p:nvSpPr>
          <p:cNvPr id="254" name="Rektangel 253"/>
          <p:cNvSpPr/>
          <p:nvPr/>
        </p:nvSpPr>
        <p:spPr>
          <a:xfrm>
            <a:off x="560752" y="3068960"/>
            <a:ext cx="2160000" cy="396000"/>
          </a:xfrm>
          <a:prstGeom prst="rect">
            <a:avLst/>
          </a:prstGeom>
          <a:solidFill>
            <a:srgbClr val="FFFF99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lvl="0" algn="ctr" defTabSz="957263">
              <a:lnSpc>
                <a:spcPts val="800"/>
              </a:lnSpc>
            </a:pPr>
            <a:r>
              <a:rPr lang="sv-SE" sz="800" b="1" dirty="0">
                <a:solidFill>
                  <a:prstClr val="black"/>
                </a:solidFill>
              </a:rPr>
              <a:t>Myndighet Barn</a:t>
            </a:r>
          </a:p>
          <a:p>
            <a:pPr lvl="0" algn="ctr" defTabSz="957263">
              <a:lnSpc>
                <a:spcPts val="800"/>
              </a:lnSpc>
            </a:pPr>
            <a:endParaRPr lang="sv-SE" sz="600" dirty="0"/>
          </a:p>
        </p:txBody>
      </p:sp>
      <p:sp>
        <p:nvSpPr>
          <p:cNvPr id="253" name="Rektangel 252"/>
          <p:cNvSpPr/>
          <p:nvPr/>
        </p:nvSpPr>
        <p:spPr>
          <a:xfrm>
            <a:off x="560512" y="2564896"/>
            <a:ext cx="2160000" cy="396000"/>
          </a:xfrm>
          <a:prstGeom prst="rect">
            <a:avLst/>
          </a:prstGeom>
          <a:solidFill>
            <a:srgbClr val="FFFF99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>
              <a:lnSpc>
                <a:spcPts val="700"/>
              </a:lnSpc>
            </a:pPr>
            <a:r>
              <a:rPr lang="sv-SE" sz="800" b="1" dirty="0"/>
              <a:t>Mottagning, socialjour</a:t>
            </a:r>
          </a:p>
        </p:txBody>
      </p:sp>
      <p:sp>
        <p:nvSpPr>
          <p:cNvPr id="252" name="Rektangel 251"/>
          <p:cNvSpPr/>
          <p:nvPr/>
        </p:nvSpPr>
        <p:spPr>
          <a:xfrm>
            <a:off x="560512" y="2055111"/>
            <a:ext cx="2160000" cy="396000"/>
          </a:xfrm>
          <a:prstGeom prst="rect">
            <a:avLst/>
          </a:prstGeom>
          <a:solidFill>
            <a:srgbClr val="FFFF99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 defTabSz="957263">
              <a:lnSpc>
                <a:spcPts val="700"/>
              </a:lnSpc>
            </a:pPr>
            <a:r>
              <a:rPr lang="sv-SE" sz="800" b="1" dirty="0"/>
              <a:t>Förebyggandeenheten</a:t>
            </a:r>
          </a:p>
          <a:p>
            <a:pPr algn="ctr" defTabSz="957263">
              <a:lnSpc>
                <a:spcPts val="600"/>
              </a:lnSpc>
            </a:pPr>
            <a:r>
              <a:rPr lang="sv-SE" sz="700" dirty="0"/>
              <a:t>Fältarbetarna, Familjerådgivningen,  </a:t>
            </a:r>
          </a:p>
          <a:p>
            <a:pPr algn="ctr" defTabSz="957263">
              <a:lnSpc>
                <a:spcPts val="600"/>
              </a:lnSpc>
            </a:pPr>
            <a:r>
              <a:rPr lang="sv-SE" sz="700" dirty="0"/>
              <a:t>Familjecentralen Geneta, FriZon</a:t>
            </a:r>
            <a:r>
              <a:rPr lang="sv-SE" sz="600" dirty="0">
                <a:solidFill>
                  <a:schemeClr val="tx1"/>
                </a:solidFill>
              </a:rPr>
              <a:t>.</a:t>
            </a:r>
            <a:r>
              <a:rPr lang="sv-SE" sz="600" dirty="0"/>
              <a:t> </a:t>
            </a:r>
          </a:p>
        </p:txBody>
      </p:sp>
      <p:sp>
        <p:nvSpPr>
          <p:cNvPr id="429" name="Rektangel 428"/>
          <p:cNvSpPr/>
          <p:nvPr/>
        </p:nvSpPr>
        <p:spPr>
          <a:xfrm>
            <a:off x="5744938" y="6255304"/>
            <a:ext cx="2160000" cy="288000"/>
          </a:xfrm>
          <a:prstGeom prst="rect">
            <a:avLst/>
          </a:prstGeom>
          <a:solidFill>
            <a:srgbClr val="FFFF99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/>
            <a:endParaRPr lang="sv-SE" sz="800" b="1" dirty="0"/>
          </a:p>
          <a:p>
            <a:pPr algn="ctr" defTabSz="957263"/>
            <a:r>
              <a:rPr lang="sv-SE" sz="800" b="1" dirty="0"/>
              <a:t>Wasa gård, Bragebo</a:t>
            </a:r>
          </a:p>
          <a:p>
            <a:pPr algn="ctr" defTabSz="957263"/>
            <a:endParaRPr lang="sv-SE" sz="800" dirty="0"/>
          </a:p>
        </p:txBody>
      </p:sp>
      <p:sp>
        <p:nvSpPr>
          <p:cNvPr id="201" name="Rektangel 200"/>
          <p:cNvSpPr/>
          <p:nvPr/>
        </p:nvSpPr>
        <p:spPr>
          <a:xfrm>
            <a:off x="5744938" y="5517248"/>
            <a:ext cx="2160000" cy="288000"/>
          </a:xfrm>
          <a:prstGeom prst="rect">
            <a:avLst/>
          </a:prstGeom>
          <a:solidFill>
            <a:srgbClr val="FFFF99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>
              <a:lnSpc>
                <a:spcPts val="700"/>
              </a:lnSpc>
            </a:pPr>
            <a:r>
              <a:rPr lang="sv-SE" sz="800" b="1" dirty="0"/>
              <a:t>Nova, Siri, Vigor</a:t>
            </a:r>
          </a:p>
        </p:txBody>
      </p:sp>
      <p:sp>
        <p:nvSpPr>
          <p:cNvPr id="171" name="Rektangel 170"/>
          <p:cNvSpPr/>
          <p:nvPr/>
        </p:nvSpPr>
        <p:spPr>
          <a:xfrm>
            <a:off x="5744938" y="5895296"/>
            <a:ext cx="2160000" cy="288000"/>
          </a:xfrm>
          <a:prstGeom prst="rect">
            <a:avLst/>
          </a:prstGeom>
          <a:solidFill>
            <a:srgbClr val="FFFF99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>
              <a:lnSpc>
                <a:spcPts val="800"/>
              </a:lnSpc>
            </a:pPr>
            <a:r>
              <a:rPr lang="sv-SE" sz="800" b="1" dirty="0"/>
              <a:t>Slåttervägen, Idun</a:t>
            </a:r>
          </a:p>
        </p:txBody>
      </p:sp>
      <p:sp>
        <p:nvSpPr>
          <p:cNvPr id="208" name="Rektangel 207"/>
          <p:cNvSpPr/>
          <p:nvPr/>
        </p:nvSpPr>
        <p:spPr>
          <a:xfrm>
            <a:off x="560752" y="3573016"/>
            <a:ext cx="2160000" cy="395998"/>
          </a:xfrm>
          <a:prstGeom prst="rect">
            <a:avLst/>
          </a:prstGeom>
          <a:solidFill>
            <a:srgbClr val="FFFF99"/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 defTabSz="957263"/>
            <a:r>
              <a:rPr lang="sv-SE" sz="800" b="1" dirty="0"/>
              <a:t>Myndighet Ungdom</a:t>
            </a:r>
          </a:p>
          <a:p>
            <a:pPr algn="ctr" defTabSz="957263"/>
            <a:endParaRPr lang="sv-SE" sz="800" dirty="0"/>
          </a:p>
        </p:txBody>
      </p:sp>
      <p:sp>
        <p:nvSpPr>
          <p:cNvPr id="162" name="Rektangel 161"/>
          <p:cNvSpPr/>
          <p:nvPr/>
        </p:nvSpPr>
        <p:spPr>
          <a:xfrm>
            <a:off x="1827367" y="466857"/>
            <a:ext cx="2396210" cy="530921"/>
          </a:xfrm>
          <a:prstGeom prst="rect">
            <a:avLst/>
          </a:prstGeom>
          <a:solidFill>
            <a:srgbClr val="C5D5E9"/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 defTabSz="957263"/>
            <a:endParaRPr lang="sv-SE" sz="1400" b="1" dirty="0"/>
          </a:p>
          <a:p>
            <a:pPr algn="ctr" defTabSz="957263"/>
            <a:r>
              <a:rPr lang="sv-SE" sz="1400" b="1" dirty="0"/>
              <a:t>Socialdirektör</a:t>
            </a:r>
          </a:p>
          <a:p>
            <a:pPr algn="ctr" defTabSz="957263"/>
            <a:endParaRPr lang="sv-SE" sz="1400" dirty="0"/>
          </a:p>
        </p:txBody>
      </p:sp>
      <p:cxnSp>
        <p:nvCxnSpPr>
          <p:cNvPr id="196" name="Vinklad  195"/>
          <p:cNvCxnSpPr>
            <a:cxnSpLocks/>
            <a:stCxn id="162" idx="3"/>
            <a:endCxn id="105" idx="1"/>
          </p:cNvCxnSpPr>
          <p:nvPr/>
        </p:nvCxnSpPr>
        <p:spPr>
          <a:xfrm flipV="1">
            <a:off x="4223577" y="731419"/>
            <a:ext cx="336907" cy="89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upp 19">
            <a:extLst>
              <a:ext uri="{FF2B5EF4-FFF2-40B4-BE49-F238E27FC236}">
                <a16:creationId xmlns:a16="http://schemas.microsoft.com/office/drawing/2014/main" id="{83BFE941-CCB5-4573-B9C8-01522941C358}"/>
              </a:ext>
            </a:extLst>
          </p:cNvPr>
          <p:cNvGrpSpPr/>
          <p:nvPr/>
        </p:nvGrpSpPr>
        <p:grpSpPr>
          <a:xfrm>
            <a:off x="5744938" y="1478949"/>
            <a:ext cx="2160075" cy="3948251"/>
            <a:chOff x="5745013" y="1352925"/>
            <a:chExt cx="2160075" cy="3948251"/>
          </a:xfrm>
        </p:grpSpPr>
        <p:sp>
          <p:nvSpPr>
            <p:cNvPr id="111" name="Rektangel 110"/>
            <p:cNvSpPr/>
            <p:nvPr/>
          </p:nvSpPr>
          <p:spPr>
            <a:xfrm>
              <a:off x="5745014" y="1352925"/>
              <a:ext cx="2159999" cy="432047"/>
            </a:xfrm>
            <a:prstGeom prst="rect">
              <a:avLst/>
            </a:prstGeom>
            <a:solidFill>
              <a:srgbClr val="FFFF99"/>
            </a:solidFill>
            <a:ln w="952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 defTabSz="957263"/>
              <a:endParaRPr lang="sv-SE" sz="1050" b="1" dirty="0"/>
            </a:p>
            <a:p>
              <a:pPr algn="ctr" defTabSz="957263"/>
              <a:r>
                <a:rPr lang="sv-SE" sz="1050" b="1" dirty="0"/>
                <a:t>Vuxenenheten</a:t>
              </a:r>
            </a:p>
            <a:p>
              <a:pPr algn="ctr" defTabSz="957263"/>
              <a:endParaRPr lang="sv-SE" sz="1100" dirty="0"/>
            </a:p>
          </p:txBody>
        </p:sp>
        <p:sp>
          <p:nvSpPr>
            <p:cNvPr id="199" name="Rektangel 198"/>
            <p:cNvSpPr/>
            <p:nvPr/>
          </p:nvSpPr>
          <p:spPr>
            <a:xfrm>
              <a:off x="5745088" y="4639191"/>
              <a:ext cx="2160000" cy="301977"/>
            </a:xfrm>
            <a:prstGeom prst="rect">
              <a:avLst/>
            </a:prstGeom>
            <a:solidFill>
              <a:srgbClr val="FFFF99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36000" rIns="0" bIns="36000" rtlCol="0" anchor="ctr"/>
            <a:lstStyle/>
            <a:p>
              <a:pPr algn="ctr" defTabSz="957263">
                <a:lnSpc>
                  <a:spcPts val="700"/>
                </a:lnSpc>
              </a:pPr>
              <a:r>
                <a:rPr lang="sv-SE" sz="800" b="1" dirty="0"/>
                <a:t>Arthur, Vista, Akut- och utredningsplatser</a:t>
              </a:r>
            </a:p>
          </p:txBody>
        </p:sp>
        <p:sp>
          <p:nvSpPr>
            <p:cNvPr id="125" name="Rektangel 124"/>
            <p:cNvSpPr/>
            <p:nvPr/>
          </p:nvSpPr>
          <p:spPr>
            <a:xfrm>
              <a:off x="5745088" y="3685781"/>
              <a:ext cx="2160000" cy="396000"/>
            </a:xfrm>
            <a:prstGeom prst="rect">
              <a:avLst/>
            </a:prstGeom>
            <a:solidFill>
              <a:srgbClr val="FFFF99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36000" rIns="0" bIns="36000" rtlCol="0" anchor="ctr"/>
            <a:lstStyle/>
            <a:p>
              <a:pPr algn="ctr" defTabSz="957263">
                <a:lnSpc>
                  <a:spcPts val="700"/>
                </a:lnSpc>
              </a:pPr>
              <a:r>
                <a:rPr lang="sv-SE" sz="800" b="1" dirty="0"/>
                <a:t>Enheten för arbetsrehabilitering </a:t>
              </a:r>
              <a:br>
                <a:rPr lang="sv-SE" sz="800" dirty="0"/>
              </a:br>
              <a:endParaRPr lang="sv-SE" sz="800" dirty="0"/>
            </a:p>
            <a:p>
              <a:pPr algn="ctr" defTabSz="957263">
                <a:lnSpc>
                  <a:spcPts val="700"/>
                </a:lnSpc>
              </a:pPr>
              <a:r>
                <a:rPr lang="sv-SE" altLang="sv-SE" sz="800" dirty="0"/>
                <a:t>IPS-insatser</a:t>
              </a:r>
              <a:r>
                <a:rPr lang="sv-SE" altLang="sv-SE" sz="600" dirty="0"/>
                <a:t> </a:t>
              </a:r>
              <a:r>
                <a:rPr lang="sv-SE" altLang="sv-SE" sz="800" dirty="0"/>
                <a:t>för socialpsykiatri, missbruk, LSS</a:t>
              </a:r>
              <a:endParaRPr lang="sv-SE" sz="800" dirty="0"/>
            </a:p>
          </p:txBody>
        </p:sp>
        <p:sp>
          <p:nvSpPr>
            <p:cNvPr id="119" name="Rektangel 118"/>
            <p:cNvSpPr/>
            <p:nvPr/>
          </p:nvSpPr>
          <p:spPr>
            <a:xfrm>
              <a:off x="5745088" y="1857012"/>
              <a:ext cx="2160000" cy="395999"/>
            </a:xfrm>
            <a:prstGeom prst="rect">
              <a:avLst/>
            </a:prstGeom>
            <a:solidFill>
              <a:srgbClr val="FFFF99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36000" rIns="0" bIns="36000" rtlCol="0" anchor="ctr"/>
            <a:lstStyle/>
            <a:p>
              <a:pPr algn="ctr" defTabSz="957263">
                <a:lnSpc>
                  <a:spcPts val="800"/>
                </a:lnSpc>
              </a:pPr>
              <a:endParaRPr lang="sv-SE" sz="800" b="1" dirty="0"/>
            </a:p>
            <a:p>
              <a:pPr algn="ctr" defTabSz="957263">
                <a:lnSpc>
                  <a:spcPts val="800"/>
                </a:lnSpc>
              </a:pPr>
              <a:r>
                <a:rPr lang="sv-SE" sz="800" b="1" dirty="0"/>
                <a:t>Missbruk </a:t>
              </a:r>
            </a:p>
            <a:p>
              <a:pPr algn="ctr" defTabSz="957263">
                <a:lnSpc>
                  <a:spcPts val="800"/>
                </a:lnSpc>
              </a:pPr>
              <a:r>
                <a:rPr lang="sv-SE" sz="800" dirty="0"/>
                <a:t>Myndighet</a:t>
              </a:r>
            </a:p>
            <a:p>
              <a:pPr algn="ctr" defTabSz="957263">
                <a:lnSpc>
                  <a:spcPts val="800"/>
                </a:lnSpc>
              </a:pPr>
              <a:endParaRPr lang="sv-SE" sz="200" b="1" dirty="0">
                <a:solidFill>
                  <a:srgbClr val="3174C5"/>
                </a:solidFill>
              </a:endParaRPr>
            </a:p>
          </p:txBody>
        </p:sp>
        <p:sp>
          <p:nvSpPr>
            <p:cNvPr id="181" name="Rektangel 180"/>
            <p:cNvSpPr/>
            <p:nvPr/>
          </p:nvSpPr>
          <p:spPr>
            <a:xfrm>
              <a:off x="5745088" y="5013176"/>
              <a:ext cx="2160000" cy="288000"/>
            </a:xfrm>
            <a:prstGeom prst="rect">
              <a:avLst/>
            </a:prstGeom>
            <a:solidFill>
              <a:srgbClr val="FFFF99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36000" rIns="0" bIns="36000" rtlCol="0" anchor="ctr"/>
            <a:lstStyle/>
            <a:p>
              <a:pPr algn="ctr" defTabSz="957263"/>
              <a:endParaRPr lang="sv-SE" sz="800" b="1" dirty="0"/>
            </a:p>
            <a:p>
              <a:pPr algn="ctr" defTabSz="957263"/>
              <a:r>
                <a:rPr lang="sv-SE" sz="800" b="1" dirty="0"/>
                <a:t>Emyhemmet, Höjden</a:t>
              </a:r>
            </a:p>
            <a:p>
              <a:pPr algn="ctr" defTabSz="957263"/>
              <a:endParaRPr lang="sv-SE" sz="800" dirty="0"/>
            </a:p>
          </p:txBody>
        </p:sp>
        <p:sp>
          <p:nvSpPr>
            <p:cNvPr id="138" name="Rektangel 137"/>
            <p:cNvSpPr/>
            <p:nvPr/>
          </p:nvSpPr>
          <p:spPr>
            <a:xfrm>
              <a:off x="5745013" y="3207437"/>
              <a:ext cx="2160000" cy="396000"/>
            </a:xfrm>
            <a:prstGeom prst="rect">
              <a:avLst/>
            </a:prstGeom>
            <a:solidFill>
              <a:srgbClr val="FFFF99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36000" rIns="0" bIns="36000" rtlCol="0" anchor="ctr"/>
            <a:lstStyle/>
            <a:p>
              <a:pPr algn="ctr" defTabSz="957263">
                <a:lnSpc>
                  <a:spcPts val="700"/>
                </a:lnSpc>
              </a:pPr>
              <a:r>
                <a:rPr lang="sv-SE" sz="800" b="1" dirty="0"/>
                <a:t>Aktivitetscenter</a:t>
              </a:r>
            </a:p>
            <a:p>
              <a:pPr algn="ctr">
                <a:spcBef>
                  <a:spcPct val="0"/>
                </a:spcBef>
              </a:pPr>
              <a:r>
                <a:rPr lang="sv-SE" altLang="sv-SE" sz="800" dirty="0"/>
                <a:t>Sysselsättningsverksamheter</a:t>
              </a:r>
              <a:endParaRPr lang="sv-SE" sz="800" dirty="0"/>
            </a:p>
          </p:txBody>
        </p:sp>
        <p:sp>
          <p:nvSpPr>
            <p:cNvPr id="116" name="Rektangel 115"/>
            <p:cNvSpPr/>
            <p:nvPr/>
          </p:nvSpPr>
          <p:spPr>
            <a:xfrm>
              <a:off x="5745088" y="4146431"/>
              <a:ext cx="2160000" cy="396000"/>
            </a:xfrm>
            <a:prstGeom prst="rect">
              <a:avLst/>
            </a:prstGeom>
            <a:solidFill>
              <a:srgbClr val="FFFF99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36000" rIns="0" bIns="36000" rtlCol="0" anchor="ctr"/>
            <a:lstStyle/>
            <a:p>
              <a:pPr algn="ctr" defTabSz="957263">
                <a:lnSpc>
                  <a:spcPts val="800"/>
                </a:lnSpc>
              </a:pPr>
              <a:r>
                <a:rPr lang="sv-SE" sz="800" b="1" dirty="0"/>
                <a:t>Socialpsykiatriska </a:t>
              </a:r>
              <a:r>
                <a:rPr lang="sv-SE" sz="800" b="1" dirty="0">
                  <a:solidFill>
                    <a:schemeClr val="tx1"/>
                  </a:solidFill>
                </a:rPr>
                <a:t>rehabiliteringsenheten</a:t>
              </a:r>
              <a:r>
                <a:rPr lang="sv-SE" sz="800" dirty="0"/>
                <a:t> </a:t>
              </a:r>
              <a:endParaRPr lang="sv-SE" sz="600" dirty="0"/>
            </a:p>
            <a:p>
              <a:pPr algn="ctr" defTabSz="957263">
                <a:lnSpc>
                  <a:spcPts val="800"/>
                </a:lnSpc>
              </a:pPr>
              <a:r>
                <a:rPr lang="sv-SE" sz="800" dirty="0"/>
                <a:t>Boendestöd</a:t>
              </a:r>
              <a:r>
                <a:rPr lang="sv-SE" sz="600" dirty="0"/>
                <a:t>, </a:t>
              </a:r>
              <a:r>
                <a:rPr lang="sv-SE" sz="800" dirty="0"/>
                <a:t>samordnarskap</a:t>
              </a:r>
            </a:p>
          </p:txBody>
        </p:sp>
        <p:sp>
          <p:nvSpPr>
            <p:cNvPr id="184" name="Rektangel 183"/>
            <p:cNvSpPr/>
            <p:nvPr/>
          </p:nvSpPr>
          <p:spPr>
            <a:xfrm>
              <a:off x="5745013" y="2325051"/>
              <a:ext cx="2160000" cy="396000"/>
            </a:xfrm>
            <a:prstGeom prst="rect">
              <a:avLst/>
            </a:prstGeom>
            <a:solidFill>
              <a:srgbClr val="FFFF99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36000" rIns="0" bIns="36000" rtlCol="0" anchor="ctr"/>
            <a:lstStyle/>
            <a:p>
              <a:pPr algn="ctr" defTabSz="957263"/>
              <a:r>
                <a:rPr lang="sv-SE" sz="800" b="1" dirty="0"/>
                <a:t>Öppenvårdsteamet</a:t>
              </a:r>
            </a:p>
          </p:txBody>
        </p:sp>
        <p:sp>
          <p:nvSpPr>
            <p:cNvPr id="42" name="Rektangel 41">
              <a:extLst>
                <a:ext uri="{FF2B5EF4-FFF2-40B4-BE49-F238E27FC236}">
                  <a16:creationId xmlns:a16="http://schemas.microsoft.com/office/drawing/2014/main" id="{365AAB0E-3620-45F3-8AD9-F37DE08097FB}"/>
                </a:ext>
              </a:extLst>
            </p:cNvPr>
            <p:cNvSpPr/>
            <p:nvPr/>
          </p:nvSpPr>
          <p:spPr>
            <a:xfrm>
              <a:off x="5745013" y="2771396"/>
              <a:ext cx="2160000" cy="396000"/>
            </a:xfrm>
            <a:prstGeom prst="rect">
              <a:avLst/>
            </a:prstGeom>
            <a:solidFill>
              <a:srgbClr val="FFFF99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36000" rIns="0" bIns="36000" rtlCol="0" anchor="ctr"/>
            <a:lstStyle/>
            <a:p>
              <a:pPr algn="ctr" defTabSz="957263">
                <a:lnSpc>
                  <a:spcPts val="700"/>
                </a:lnSpc>
              </a:pPr>
              <a:r>
                <a:rPr lang="sv-SE" sz="800" b="1" dirty="0"/>
                <a:t>Socialpsykiatri </a:t>
              </a:r>
            </a:p>
            <a:p>
              <a:pPr algn="ctr" defTabSz="957263">
                <a:lnSpc>
                  <a:spcPts val="700"/>
                </a:lnSpc>
              </a:pPr>
              <a:br>
                <a:rPr lang="sv-SE" sz="800" b="1" dirty="0"/>
              </a:br>
              <a:r>
                <a:rPr lang="sv-SE" sz="800" dirty="0"/>
                <a:t>Myndighet</a:t>
              </a:r>
            </a:p>
          </p:txBody>
        </p:sp>
      </p:grpSp>
      <p:cxnSp>
        <p:nvCxnSpPr>
          <p:cNvPr id="61" name="Vinklad  195">
            <a:extLst>
              <a:ext uri="{FF2B5EF4-FFF2-40B4-BE49-F238E27FC236}">
                <a16:creationId xmlns:a16="http://schemas.microsoft.com/office/drawing/2014/main" id="{5E0ACEA7-BD63-4BF3-B646-91F0E748C158}"/>
              </a:ext>
            </a:extLst>
          </p:cNvPr>
          <p:cNvCxnSpPr>
            <a:cxnSpLocks/>
            <a:endCxn id="162" idx="2"/>
          </p:cNvCxnSpPr>
          <p:nvPr/>
        </p:nvCxnSpPr>
        <p:spPr>
          <a:xfrm rot="16200000" flipV="1">
            <a:off x="3019643" y="1003607"/>
            <a:ext cx="16392" cy="4733"/>
          </a:xfrm>
          <a:prstGeom prst="bentConnector3">
            <a:avLst>
              <a:gd name="adj1" fmla="val -142207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ktangel 65">
            <a:extLst>
              <a:ext uri="{FF2B5EF4-FFF2-40B4-BE49-F238E27FC236}">
                <a16:creationId xmlns:a16="http://schemas.microsoft.com/office/drawing/2014/main" id="{CFBF5A7E-1126-4262-8590-22D9E89590E7}"/>
              </a:ext>
            </a:extLst>
          </p:cNvPr>
          <p:cNvSpPr/>
          <p:nvPr/>
        </p:nvSpPr>
        <p:spPr>
          <a:xfrm>
            <a:off x="3153040" y="2558512"/>
            <a:ext cx="2210431" cy="396000"/>
          </a:xfrm>
          <a:prstGeom prst="rect">
            <a:avLst/>
          </a:prstGeom>
          <a:solidFill>
            <a:srgbClr val="FFFF99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/>
            <a:endParaRPr lang="sv-SE" sz="800" b="1" dirty="0">
              <a:solidFill>
                <a:schemeClr val="tx1"/>
              </a:solidFill>
            </a:endParaRPr>
          </a:p>
          <a:p>
            <a:pPr algn="ctr" defTabSz="957263"/>
            <a:r>
              <a:rPr lang="sv-SE" sz="800" b="1" dirty="0">
                <a:solidFill>
                  <a:schemeClr val="tx1"/>
                </a:solidFill>
              </a:rPr>
              <a:t>Arbetsmarknad</a:t>
            </a:r>
          </a:p>
          <a:p>
            <a:pPr algn="ctr" defTabSz="957263"/>
            <a:r>
              <a:rPr lang="sv-SE" sz="800" b="1" dirty="0">
                <a:solidFill>
                  <a:schemeClr val="tx1"/>
                </a:solidFill>
              </a:rPr>
              <a:t>Team 2</a:t>
            </a:r>
          </a:p>
          <a:p>
            <a:pPr algn="ctr" defTabSz="957263"/>
            <a:endParaRPr lang="sv-SE" sz="800" dirty="0">
              <a:solidFill>
                <a:schemeClr val="tx1"/>
              </a:solidFill>
            </a:endParaRPr>
          </a:p>
        </p:txBody>
      </p:sp>
      <p:cxnSp>
        <p:nvCxnSpPr>
          <p:cNvPr id="79" name="Vinklad  195">
            <a:extLst>
              <a:ext uri="{FF2B5EF4-FFF2-40B4-BE49-F238E27FC236}">
                <a16:creationId xmlns:a16="http://schemas.microsoft.com/office/drawing/2014/main" id="{EDAE789B-F83D-4574-A6D1-8385317B815D}"/>
              </a:ext>
            </a:extLst>
          </p:cNvPr>
          <p:cNvCxnSpPr>
            <a:cxnSpLocks/>
          </p:cNvCxnSpPr>
          <p:nvPr/>
        </p:nvCxnSpPr>
        <p:spPr>
          <a:xfrm rot="16200000" flipV="1">
            <a:off x="4217747" y="1269968"/>
            <a:ext cx="16392" cy="4733"/>
          </a:xfrm>
          <a:prstGeom prst="bentConnector3">
            <a:avLst>
              <a:gd name="adj1" fmla="val -1422084"/>
            </a:avLst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747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EEF15D-E1B7-41F3-9AC1-E621B0A27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2C9108-D403-452A-99B2-A4ACAB723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5027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A4 (210 x 297 mm)</PresentationFormat>
  <Paragraphs>58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PowerPoint-presentation</vt:lpstr>
      <vt:lpstr>PowerPoint-presentation</vt:lpstr>
    </vt:vector>
  </TitlesOfParts>
  <Company>Södertälje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Mattsson Lena (Sk)</dc:creator>
  <cp:lastModifiedBy>Andersson Carolina (Sk)</cp:lastModifiedBy>
  <cp:revision>417</cp:revision>
  <cp:lastPrinted>2020-01-13T12:18:12Z</cp:lastPrinted>
  <dcterms:created xsi:type="dcterms:W3CDTF">2014-06-11T08:11:29Z</dcterms:created>
  <dcterms:modified xsi:type="dcterms:W3CDTF">2021-02-01T12:41:58Z</dcterms:modified>
</cp:coreProperties>
</file>